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sldIdLst>
    <p:sldId id="259" r:id="rId2"/>
    <p:sldId id="262" r:id="rId3"/>
    <p:sldId id="263" r:id="rId4"/>
    <p:sldId id="265" r:id="rId5"/>
    <p:sldId id="266" r:id="rId6"/>
    <p:sldId id="267" r:id="rId7"/>
    <p:sldId id="264" r:id="rId8"/>
    <p:sldId id="26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899" autoAdjust="0"/>
  </p:normalViewPr>
  <p:slideViewPr>
    <p:cSldViewPr>
      <p:cViewPr>
        <p:scale>
          <a:sx n="100" d="100"/>
          <a:sy n="100" d="100"/>
        </p:scale>
        <p:origin x="-606" y="7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E2C28B3-889A-4228-BC1B-2223B7D648F9}" type="datetimeFigureOut">
              <a:rPr lang="en-US" smtClean="0"/>
              <a:t>3/17/2014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FF34559-B16B-412D-BEAB-361FB5071086}" type="slidenum">
              <a:rPr lang="en-US" smtClean="0"/>
              <a:t>‹#›</a:t>
            </a:fld>
            <a:endParaRPr lang="en-US"/>
          </a:p>
        </p:txBody>
      </p:sp>
    </p:spTree>
    <p:extLst>
      <p:ext uri="{BB962C8B-B14F-4D97-AF65-F5344CB8AC3E}">
        <p14:creationId xmlns:p14="http://schemas.microsoft.com/office/powerpoint/2010/main" val="1202226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Dear all, Thank you for</a:t>
            </a:r>
            <a:r>
              <a:rPr lang="en-US" baseline="0" dirty="0" smtClean="0"/>
              <a:t> coming to CEAL Committee on Technical Processing Annual Program. In 2012 and 2013, we have workshops and programs on RDA trainings and RDA implementation. So after national implementation on March 31, 2013, CTP want to look together with CEAL members on where we are now with RDA implementation and any known issues at today’s program. We include LC update and CJK NACO Project Update that were distributed before the meeting, I hope that you have a chance read them. We also want to discuss and hear what CEAL members’ thoughts on these known issues. Follow the program, CTP will give brief updates on Japanese Romanization Table, LC-CEAL Cataloging Internship Program, as well as CTP’s final report. Now, I turn over the program to Charlene Chou, chair of CTP subcommittee </a:t>
            </a:r>
            <a:r>
              <a:rPr lang="en-US" baseline="0" smtClean="0"/>
              <a:t>on RDA, Let’s </a:t>
            </a:r>
            <a:r>
              <a:rPr lang="en-US" baseline="0" dirty="0" smtClean="0"/>
              <a:t>begin our program. Thanks. </a:t>
            </a:r>
            <a:endParaRPr lang="en-US" dirty="0"/>
          </a:p>
        </p:txBody>
      </p:sp>
      <p:sp>
        <p:nvSpPr>
          <p:cNvPr id="4" name="Slide Number Placeholder 3"/>
          <p:cNvSpPr>
            <a:spLocks noGrp="1"/>
          </p:cNvSpPr>
          <p:nvPr>
            <p:ph type="sldNum" sz="quarter" idx="10"/>
          </p:nvPr>
        </p:nvSpPr>
        <p:spPr/>
        <p:txBody>
          <a:bodyPr/>
          <a:lstStyle/>
          <a:p>
            <a:fld id="{0FF34559-B16B-412D-BEAB-361FB5071086}" type="slidenum">
              <a:rPr lang="en-US" smtClean="0"/>
              <a:t>1</a:t>
            </a:fld>
            <a:endParaRPr lang="en-US"/>
          </a:p>
        </p:txBody>
      </p:sp>
    </p:spTree>
    <p:extLst>
      <p:ext uri="{BB962C8B-B14F-4D97-AF65-F5344CB8AC3E}">
        <p14:creationId xmlns:p14="http://schemas.microsoft.com/office/powerpoint/2010/main" val="3557741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Thanks to Charlene, Yoko, and Shu Yue for giving you</a:t>
            </a:r>
            <a:r>
              <a:rPr lang="en-US" baseline="0" dirty="0" smtClean="0"/>
              <a:t> update on some of CTP activities that have been done in the last three years. I will build on what they provided by giving you </a:t>
            </a:r>
            <a:r>
              <a:rPr lang="en-US" baseline="0" smtClean="0"/>
              <a:t>a brief final report.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March-April 2011, I asked committee</a:t>
            </a:r>
            <a:r>
              <a:rPr lang="en-US" baseline="0" dirty="0" smtClean="0"/>
              <a:t> members to give me a brief statement what they want to contribute if they are selected to serve. One of members spoke about our future as catalogers. We are in the internet and digital age, our users need </a:t>
            </a:r>
            <a:r>
              <a:rPr lang="en-US" sz="1200" kern="1200" dirty="0" smtClean="0">
                <a:solidFill>
                  <a:schemeClr val="tx1"/>
                </a:solidFill>
                <a:effectLst/>
                <a:latin typeface="+mn-lt"/>
                <a:ea typeface="+mn-ea"/>
                <a:cs typeface="+mn-cs"/>
              </a:rPr>
              <a:t>Google type of instant gratification.</a:t>
            </a:r>
            <a:r>
              <a:rPr lang="en-US" sz="1200" kern="1200" baseline="0" dirty="0" smtClean="0">
                <a:solidFill>
                  <a:schemeClr val="tx1"/>
                </a:solidFill>
                <a:effectLst/>
                <a:latin typeface="+mn-lt"/>
                <a:ea typeface="+mn-ea"/>
                <a:cs typeface="+mn-cs"/>
              </a:rPr>
              <a:t> We can’t not live in our own world, we need to listen to our users, otherwise, </a:t>
            </a:r>
            <a:r>
              <a:rPr lang="en-US" sz="1200" kern="1200" dirty="0" smtClean="0">
                <a:solidFill>
                  <a:schemeClr val="tx1"/>
                </a:solidFill>
                <a:effectLst/>
                <a:latin typeface="+mn-lt"/>
                <a:ea typeface="+mn-ea"/>
                <a:cs typeface="+mn-cs"/>
              </a:rPr>
              <a:t>we will cut</a:t>
            </a:r>
            <a:r>
              <a:rPr lang="en-US" sz="1200" kern="1200" baseline="0" dirty="0" smtClean="0">
                <a:solidFill>
                  <a:schemeClr val="tx1"/>
                </a:solidFill>
                <a:effectLst/>
                <a:latin typeface="+mn-lt"/>
                <a:ea typeface="+mn-ea"/>
                <a:cs typeface="+mn-cs"/>
              </a:rPr>
              <a:t> off ourselves from real users. </a:t>
            </a:r>
            <a:r>
              <a:rPr lang="en-US" sz="1200" kern="1200" dirty="0" smtClean="0">
                <a:solidFill>
                  <a:schemeClr val="tx1"/>
                </a:solidFill>
                <a:effectLst/>
                <a:latin typeface="+mn-lt"/>
                <a:ea typeface="+mn-ea"/>
                <a:cs typeface="+mn-cs"/>
              </a:rPr>
              <a:t>Our motto is “extinction or evolution”.  Changing proactively is our only way to stay in the profession. Since then,</a:t>
            </a:r>
            <a:r>
              <a:rPr lang="en-US" sz="1200" kern="1200" baseline="0" dirty="0" smtClean="0">
                <a:solidFill>
                  <a:schemeClr val="tx1"/>
                </a:solidFill>
                <a:effectLst/>
                <a:latin typeface="+mn-lt"/>
                <a:ea typeface="+mn-ea"/>
                <a:cs typeface="+mn-cs"/>
              </a:rPr>
              <a:t> we try to be innovative and proactive, and I want to thank her for that by using what she said to conclude this term of CTP.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0FF34559-B16B-412D-BEAB-361FB5071086}" type="slidenum">
              <a:rPr lang="en-US" smtClean="0"/>
              <a:t>2</a:t>
            </a:fld>
            <a:endParaRPr lang="en-US"/>
          </a:p>
        </p:txBody>
      </p:sp>
    </p:spTree>
    <p:extLst>
      <p:ext uri="{BB962C8B-B14F-4D97-AF65-F5344CB8AC3E}">
        <p14:creationId xmlns:p14="http://schemas.microsoft.com/office/powerpoint/2010/main" val="1480621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also</a:t>
            </a:r>
            <a:r>
              <a:rPr lang="en-US" baseline="0" dirty="0" smtClean="0"/>
              <a:t> want to mention that some of CTP activities were initially brought up by CEAL members, such as the Task Force on E-resource Metadata Standards and Best Practices was brought by Bie-Hwa Ma, and CEAL Technical Services Expertise List was brought by Charlene Chou, also there were numerous RDA related issues were brought by CEAL members. Thank you!</a:t>
            </a:r>
            <a:endParaRPr lang="en-US" dirty="0"/>
          </a:p>
        </p:txBody>
      </p:sp>
      <p:sp>
        <p:nvSpPr>
          <p:cNvPr id="4" name="Slide Number Placeholder 3"/>
          <p:cNvSpPr>
            <a:spLocks noGrp="1"/>
          </p:cNvSpPr>
          <p:nvPr>
            <p:ph type="sldNum" sz="quarter" idx="10"/>
          </p:nvPr>
        </p:nvSpPr>
        <p:spPr/>
        <p:txBody>
          <a:bodyPr/>
          <a:lstStyle/>
          <a:p>
            <a:fld id="{0FF34559-B16B-412D-BEAB-361FB5071086}" type="slidenum">
              <a:rPr lang="en-US" smtClean="0"/>
              <a:t>3</a:t>
            </a:fld>
            <a:endParaRPr lang="en-US"/>
          </a:p>
        </p:txBody>
      </p:sp>
    </p:spTree>
    <p:extLst>
      <p:ext uri="{BB962C8B-B14F-4D97-AF65-F5344CB8AC3E}">
        <p14:creationId xmlns:p14="http://schemas.microsoft.com/office/powerpoint/2010/main" val="594597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F34559-B16B-412D-BEAB-361FB5071086}" type="slidenum">
              <a:rPr lang="en-US" smtClean="0"/>
              <a:t>6</a:t>
            </a:fld>
            <a:endParaRPr lang="en-US"/>
          </a:p>
        </p:txBody>
      </p:sp>
    </p:spTree>
    <p:extLst>
      <p:ext uri="{BB962C8B-B14F-4D97-AF65-F5344CB8AC3E}">
        <p14:creationId xmlns:p14="http://schemas.microsoft.com/office/powerpoint/2010/main" val="3209608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7577BD-9126-415C-89CF-019AC6B81E5B}"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1138686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D279B0-9BCE-4BA1-A104-AC04D52924BC}"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135013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EB018B-D6E1-4C35-A18A-AF543501A839}"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25125279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4D4271-DA28-4EDD-AAFA-51B1CC508F10}"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4285845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109D65-A5ED-4B35-B96E-AD53462DD639}" type="datetime1">
              <a:rPr lang="en-US" smtClean="0"/>
              <a:t>3/17/2014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2484460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46D9C5-73B6-40F5-82FA-60C86ECFDC28}" type="datetime1">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1859822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5722B7-2570-46F7-BBDF-CD6FF0073561}" type="datetime1">
              <a:rPr lang="en-US" smtClean="0"/>
              <a:t>3/17/2014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62183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7EFCA9-D57B-4AD2-9283-881BE44F010E}" type="datetime1">
              <a:rPr lang="en-US" smtClean="0"/>
              <a:t>3/17/2014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216812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5D682-72C5-4923-8143-9D85EF22B7FA}" type="datetime1">
              <a:rPr lang="en-US" smtClean="0"/>
              <a:t>3/17/2014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391814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0FBCDC2-FE0D-4A18-9D15-A7EBCFB89148}" type="datetime1">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3277703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F7A46A-026D-44AD-A5FD-6C67715147A2}" type="datetime1">
              <a:rPr lang="en-US" smtClean="0"/>
              <a:t>3/17/2014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04A52-9760-4DB3-A679-6842EA6F6B99}" type="slidenum">
              <a:rPr lang="en-US" smtClean="0"/>
              <a:t>‹#›</a:t>
            </a:fld>
            <a:endParaRPr lang="en-US"/>
          </a:p>
        </p:txBody>
      </p:sp>
    </p:spTree>
    <p:extLst>
      <p:ext uri="{BB962C8B-B14F-4D97-AF65-F5344CB8AC3E}">
        <p14:creationId xmlns:p14="http://schemas.microsoft.com/office/powerpoint/2010/main" val="109590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533E28-81CB-40F8-A6D5-62B167FF176E}" type="datetime1">
              <a:rPr lang="en-US" smtClean="0"/>
              <a:t>3/17/2014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04A52-9760-4DB3-A679-6842EA6F6B99}" type="slidenum">
              <a:rPr lang="en-US" smtClean="0"/>
              <a:t>‹#›</a:t>
            </a:fld>
            <a:endParaRPr lang="en-US"/>
          </a:p>
        </p:txBody>
      </p:sp>
    </p:spTree>
    <p:extLst>
      <p:ext uri="{BB962C8B-B14F-4D97-AF65-F5344CB8AC3E}">
        <p14:creationId xmlns:p14="http://schemas.microsoft.com/office/powerpoint/2010/main" val="1587364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www.eastasianlib.org/ctp/projects.htm"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152400"/>
            <a:ext cx="6400800" cy="2305051"/>
          </a:xfrm>
        </p:spPr>
        <p:txBody>
          <a:bodyPr>
            <a:normAutofit/>
          </a:bodyPr>
          <a:lstStyle/>
          <a:p>
            <a:r>
              <a:rPr lang="en-US" sz="3600" b="1" dirty="0" smtClean="0"/>
              <a:t>RDA Implementation</a:t>
            </a:r>
            <a:br>
              <a:rPr lang="en-US" sz="3600" b="1" dirty="0" smtClean="0"/>
            </a:br>
            <a:r>
              <a:rPr lang="en-US" sz="3600" b="1" dirty="0" smtClean="0"/>
              <a:t>Current </a:t>
            </a:r>
            <a:r>
              <a:rPr lang="en-US" sz="3600" b="1" dirty="0"/>
              <a:t>Status and Known Issues </a:t>
            </a:r>
            <a:r>
              <a:rPr lang="en-US" sz="3600" dirty="0"/>
              <a:t/>
            </a:r>
            <a:br>
              <a:rPr lang="en-US" sz="3600" dirty="0"/>
            </a:br>
            <a:r>
              <a:rPr lang="en-US" sz="3200" dirty="0" smtClean="0"/>
              <a:t>CEAL CTP 2014 </a:t>
            </a:r>
            <a:r>
              <a:rPr lang="en-US" sz="3200" dirty="0"/>
              <a:t>Program</a:t>
            </a:r>
          </a:p>
        </p:txBody>
      </p:sp>
      <p:sp>
        <p:nvSpPr>
          <p:cNvPr id="4" name="Content Placeholder 3"/>
          <p:cNvSpPr>
            <a:spLocks noGrp="1"/>
          </p:cNvSpPr>
          <p:nvPr>
            <p:ph type="subTitle" idx="1"/>
          </p:nvPr>
        </p:nvSpPr>
        <p:spPr>
          <a:xfrm>
            <a:off x="762000" y="2362200"/>
            <a:ext cx="7696200" cy="3886200"/>
          </a:xfrm>
        </p:spPr>
        <p:txBody>
          <a:bodyPr>
            <a:noAutofit/>
          </a:bodyPr>
          <a:lstStyle/>
          <a:p>
            <a:pPr algn="l">
              <a:spcBef>
                <a:spcPts val="0"/>
              </a:spcBef>
              <a:defRPr/>
            </a:pPr>
            <a:r>
              <a:rPr lang="en-US" sz="2000" dirty="0" smtClean="0">
                <a:solidFill>
                  <a:schemeClr val="tx1"/>
                </a:solidFill>
              </a:rPr>
              <a:t>RDA </a:t>
            </a:r>
            <a:r>
              <a:rPr lang="en-US" sz="2000" dirty="0">
                <a:solidFill>
                  <a:schemeClr val="tx1"/>
                </a:solidFill>
              </a:rPr>
              <a:t>Implementation: Current Status and Known Issues </a:t>
            </a:r>
            <a:endParaRPr lang="en-US" sz="2000" dirty="0" smtClean="0">
              <a:solidFill>
                <a:schemeClr val="tx1"/>
              </a:solidFill>
            </a:endParaRPr>
          </a:p>
          <a:p>
            <a:pPr lvl="1" algn="l">
              <a:spcBef>
                <a:spcPts val="0"/>
              </a:spcBef>
              <a:defRPr/>
            </a:pPr>
            <a:r>
              <a:rPr lang="en-US" sz="1600" dirty="0" smtClean="0">
                <a:solidFill>
                  <a:schemeClr val="tx1"/>
                </a:solidFill>
              </a:rPr>
              <a:t>• </a:t>
            </a:r>
            <a:r>
              <a:rPr lang="en-US" sz="2000" dirty="0" smtClean="0">
                <a:solidFill>
                  <a:schemeClr val="tx1"/>
                </a:solidFill>
              </a:rPr>
              <a:t>Survey report on RDA Implementation Status</a:t>
            </a:r>
          </a:p>
          <a:p>
            <a:pPr lvl="1" algn="l">
              <a:spcBef>
                <a:spcPts val="0"/>
              </a:spcBef>
              <a:defRPr/>
            </a:pPr>
            <a:r>
              <a:rPr lang="en-US" sz="2000" dirty="0" smtClean="0">
                <a:solidFill>
                  <a:schemeClr val="tx1"/>
                </a:solidFill>
              </a:rPr>
              <a:t>• Known Issues: Impact on users’ experiences &amp; resource discovery </a:t>
            </a:r>
          </a:p>
          <a:p>
            <a:pPr lvl="1" algn="l">
              <a:spcBef>
                <a:spcPts val="0"/>
              </a:spcBef>
              <a:defRPr/>
            </a:pPr>
            <a:r>
              <a:rPr lang="en-US" sz="2000" dirty="0" smtClean="0">
                <a:solidFill>
                  <a:schemeClr val="tx1"/>
                </a:solidFill>
              </a:rPr>
              <a:t>• Known Issues: Suggested solutions and the committee’s priorities </a:t>
            </a:r>
          </a:p>
          <a:p>
            <a:pPr lvl="1" algn="l">
              <a:spcBef>
                <a:spcPts val="0"/>
              </a:spcBef>
              <a:defRPr/>
            </a:pPr>
            <a:r>
              <a:rPr lang="en-US" sz="2000" dirty="0" smtClean="0">
                <a:solidFill>
                  <a:schemeClr val="tx1"/>
                </a:solidFill>
              </a:rPr>
              <a:t>• LC Updates </a:t>
            </a:r>
            <a:r>
              <a:rPr lang="en-US" sz="2000" dirty="0" smtClean="0">
                <a:solidFill>
                  <a:schemeClr val="tx1"/>
                </a:solidFill>
              </a:rPr>
              <a:t>(</a:t>
            </a:r>
            <a:r>
              <a:rPr lang="en-US" sz="2000" dirty="0" smtClean="0">
                <a:solidFill>
                  <a:schemeClr val="tx1"/>
                </a:solidFill>
              </a:rPr>
              <a:t>distributed via eastlib-l) </a:t>
            </a:r>
          </a:p>
          <a:p>
            <a:pPr lvl="1" algn="l">
              <a:spcBef>
                <a:spcPts val="0"/>
              </a:spcBef>
              <a:defRPr/>
            </a:pPr>
            <a:r>
              <a:rPr lang="en-US" sz="2000" dirty="0" smtClean="0">
                <a:solidFill>
                  <a:schemeClr val="tx1"/>
                </a:solidFill>
              </a:rPr>
              <a:t>• PCC CJK NACO Project updates (distributed via eastlib-l) </a:t>
            </a:r>
          </a:p>
          <a:p>
            <a:pPr lvl="1" algn="l">
              <a:spcBef>
                <a:spcPts val="0"/>
              </a:spcBef>
              <a:defRPr/>
            </a:pPr>
            <a:r>
              <a:rPr lang="en-US" sz="2000" dirty="0" smtClean="0">
                <a:solidFill>
                  <a:schemeClr val="tx1"/>
                </a:solidFill>
              </a:rPr>
              <a:t>• Discussion</a:t>
            </a:r>
          </a:p>
          <a:p>
            <a:pPr algn="l">
              <a:spcBef>
                <a:spcPts val="0"/>
              </a:spcBef>
              <a:defRPr/>
            </a:pPr>
            <a:r>
              <a:rPr lang="en-US" sz="2000" dirty="0" smtClean="0">
                <a:solidFill>
                  <a:schemeClr val="tx1"/>
                </a:solidFill>
              </a:rPr>
              <a:t>Report: ALA-LC Japanese Romanization Table  </a:t>
            </a:r>
          </a:p>
          <a:p>
            <a:pPr algn="l">
              <a:spcBef>
                <a:spcPts val="0"/>
              </a:spcBef>
              <a:defRPr/>
            </a:pPr>
            <a:r>
              <a:rPr lang="en-US" sz="2000" dirty="0" smtClean="0">
                <a:solidFill>
                  <a:schemeClr val="tx1"/>
                </a:solidFill>
              </a:rPr>
              <a:t>Report </a:t>
            </a:r>
            <a:r>
              <a:rPr lang="en-US" sz="2000" dirty="0">
                <a:solidFill>
                  <a:schemeClr val="tx1"/>
                </a:solidFill>
              </a:rPr>
              <a:t>&amp; Award: LC-CEAL </a:t>
            </a:r>
            <a:r>
              <a:rPr lang="en-US" sz="2000" dirty="0" smtClean="0">
                <a:solidFill>
                  <a:schemeClr val="tx1"/>
                </a:solidFill>
              </a:rPr>
              <a:t>Cataloging Internship </a:t>
            </a:r>
            <a:r>
              <a:rPr lang="en-US" sz="2000" dirty="0">
                <a:solidFill>
                  <a:schemeClr val="tx1"/>
                </a:solidFill>
              </a:rPr>
              <a:t>Program </a:t>
            </a:r>
            <a:r>
              <a:rPr lang="en-US" sz="2000" dirty="0" smtClean="0">
                <a:solidFill>
                  <a:schemeClr val="tx1"/>
                </a:solidFill>
              </a:rPr>
              <a:t> </a:t>
            </a:r>
            <a:endParaRPr lang="en-US" sz="2000" dirty="0">
              <a:solidFill>
                <a:schemeClr val="tx1"/>
              </a:solidFill>
            </a:endParaRPr>
          </a:p>
          <a:p>
            <a:pPr algn="l">
              <a:spcBef>
                <a:spcPts val="0"/>
              </a:spcBef>
              <a:defRPr/>
            </a:pPr>
            <a:r>
              <a:rPr lang="en-US" sz="2000" dirty="0" smtClean="0">
                <a:solidFill>
                  <a:schemeClr val="tx1"/>
                </a:solidFill>
              </a:rPr>
              <a:t>Report </a:t>
            </a:r>
            <a:r>
              <a:rPr lang="en-US" sz="2000" dirty="0">
                <a:solidFill>
                  <a:schemeClr val="tx1"/>
                </a:solidFill>
              </a:rPr>
              <a:t>&amp; Recognition of CTP members and subcommittee members </a:t>
            </a:r>
            <a:r>
              <a:rPr lang="en-US" sz="2000" dirty="0" smtClean="0">
                <a:solidFill>
                  <a:schemeClr val="tx1"/>
                </a:solidFill>
              </a:rPr>
              <a:t> </a:t>
            </a:r>
            <a:endParaRPr lang="en-US" sz="2000" dirty="0">
              <a:solidFill>
                <a:schemeClr val="tx1"/>
              </a:solidFill>
            </a:endParaRPr>
          </a:p>
          <a:p>
            <a:pPr algn="l">
              <a:spcBef>
                <a:spcPts val="0"/>
              </a:spcBef>
              <a:defRPr/>
            </a:pPr>
            <a:r>
              <a:rPr lang="en-US" sz="2000" dirty="0" smtClean="0">
                <a:solidFill>
                  <a:schemeClr val="tx1"/>
                </a:solidFill>
              </a:rPr>
              <a:t>Q&amp;A</a:t>
            </a:r>
            <a:endParaRPr lang="en-US" sz="2000" dirty="0">
              <a:solidFill>
                <a:schemeClr val="tx1"/>
              </a:solidFill>
            </a:endParaRPr>
          </a:p>
        </p:txBody>
      </p:sp>
      <p:pic>
        <p:nvPicPr>
          <p:cNvPr id="6" name="Picture 2" descr="C:\Users\sdeng\Pictures\CEAL New 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8865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152400"/>
            <a:ext cx="6400800" cy="2305051"/>
          </a:xfrm>
        </p:spPr>
        <p:txBody>
          <a:bodyPr>
            <a:normAutofit/>
          </a:bodyPr>
          <a:lstStyle/>
          <a:p>
            <a:r>
              <a:rPr lang="en-US" sz="3600" dirty="0"/>
              <a:t>“Extinction or Evolution”  </a:t>
            </a:r>
            <a:r>
              <a:rPr lang="en-US" sz="3600" dirty="0" smtClean="0"/>
              <a:t/>
            </a:r>
            <a:br>
              <a:rPr lang="en-US" sz="3600" dirty="0" smtClean="0"/>
            </a:br>
            <a:r>
              <a:rPr lang="en-US" sz="3600" dirty="0" smtClean="0"/>
              <a:t>Be Innovative </a:t>
            </a:r>
            <a:r>
              <a:rPr lang="en-US" sz="3600" dirty="0"/>
              <a:t>and Proactive</a:t>
            </a:r>
            <a:br>
              <a:rPr lang="en-US" sz="3600" dirty="0"/>
            </a:br>
            <a:r>
              <a:rPr lang="en-US" sz="2600" dirty="0" smtClean="0"/>
              <a:t>CEAL CTP 2011-2014 Final Report</a:t>
            </a:r>
            <a:endParaRPr lang="en-US" sz="2600" dirty="0"/>
          </a:p>
        </p:txBody>
      </p:sp>
      <p:sp>
        <p:nvSpPr>
          <p:cNvPr id="4" name="Content Placeholder 3"/>
          <p:cNvSpPr>
            <a:spLocks noGrp="1"/>
          </p:cNvSpPr>
          <p:nvPr>
            <p:ph type="subTitle" idx="1"/>
          </p:nvPr>
        </p:nvSpPr>
        <p:spPr>
          <a:xfrm>
            <a:off x="1981200" y="2590800"/>
            <a:ext cx="6781800" cy="3657600"/>
          </a:xfrm>
        </p:spPr>
        <p:txBody>
          <a:bodyPr>
            <a:noAutofit/>
          </a:bodyPr>
          <a:lstStyle/>
          <a:p>
            <a:pPr algn="l">
              <a:spcBef>
                <a:spcPts val="0"/>
              </a:spcBef>
              <a:defRPr/>
            </a:pPr>
            <a:r>
              <a:rPr lang="en-US" sz="2400" b="1" dirty="0" smtClean="0">
                <a:solidFill>
                  <a:schemeClr val="tx1"/>
                </a:solidFill>
              </a:rPr>
              <a:t>Prepared by Shi Deng, Chair with the CTP Members: </a:t>
            </a:r>
          </a:p>
          <a:p>
            <a:pPr lvl="1" algn="l">
              <a:spcBef>
                <a:spcPts val="0"/>
              </a:spcBef>
              <a:defRPr/>
            </a:pPr>
            <a:r>
              <a:rPr lang="en-US" sz="2400" b="1" dirty="0" smtClean="0"/>
              <a:t>Erica Chang </a:t>
            </a:r>
          </a:p>
          <a:p>
            <a:pPr lvl="1" algn="l">
              <a:spcBef>
                <a:spcPts val="0"/>
              </a:spcBef>
              <a:defRPr/>
            </a:pPr>
            <a:r>
              <a:rPr lang="en-US" sz="2400" b="1" dirty="0"/>
              <a:t>Yoko Kudo </a:t>
            </a:r>
            <a:endParaRPr lang="en-US" sz="2400" b="1" dirty="0" smtClean="0"/>
          </a:p>
          <a:p>
            <a:pPr lvl="1" algn="l">
              <a:spcBef>
                <a:spcPts val="0"/>
              </a:spcBef>
              <a:defRPr/>
            </a:pPr>
            <a:r>
              <a:rPr lang="en-US" sz="2400" b="1" dirty="0"/>
              <a:t>Mieko </a:t>
            </a:r>
            <a:r>
              <a:rPr lang="en-US" sz="2400" b="1" dirty="0" smtClean="0"/>
              <a:t>Mazza</a:t>
            </a:r>
          </a:p>
          <a:p>
            <a:pPr lvl="1" algn="l">
              <a:spcBef>
                <a:spcPts val="0"/>
              </a:spcBef>
              <a:defRPr/>
            </a:pPr>
            <a:r>
              <a:rPr lang="en-US" sz="2400" b="1" dirty="0"/>
              <a:t>Dongyun </a:t>
            </a:r>
            <a:r>
              <a:rPr lang="en-US" sz="2400" b="1" dirty="0" smtClean="0"/>
              <a:t>Ni</a:t>
            </a:r>
          </a:p>
          <a:p>
            <a:pPr lvl="1" algn="l">
              <a:spcBef>
                <a:spcPts val="0"/>
              </a:spcBef>
              <a:defRPr/>
            </a:pPr>
            <a:r>
              <a:rPr lang="en-US" sz="2400" b="1" dirty="0"/>
              <a:t>Yue Shu </a:t>
            </a:r>
            <a:endParaRPr lang="en-US" sz="2400" b="1" dirty="0" smtClean="0"/>
          </a:p>
          <a:p>
            <a:pPr lvl="1" algn="l">
              <a:spcBef>
                <a:spcPts val="0"/>
              </a:spcBef>
              <a:defRPr/>
            </a:pPr>
            <a:r>
              <a:rPr lang="en-US" sz="2400" b="1" dirty="0" smtClean="0"/>
              <a:t>Jai-hsya </a:t>
            </a:r>
            <a:r>
              <a:rPr lang="en-US" sz="2400" b="1" dirty="0"/>
              <a:t>Tsao </a:t>
            </a:r>
            <a:endParaRPr lang="en-US" sz="2400" b="1" dirty="0" smtClean="0"/>
          </a:p>
          <a:p>
            <a:pPr lvl="1" algn="l">
              <a:spcBef>
                <a:spcPts val="0"/>
              </a:spcBef>
              <a:defRPr/>
            </a:pPr>
            <a:r>
              <a:rPr lang="en-US" sz="2400" b="1" dirty="0"/>
              <a:t>EunHee Nah (2011-2012)</a:t>
            </a:r>
          </a:p>
          <a:p>
            <a:pPr lvl="1" algn="l">
              <a:spcBef>
                <a:spcPts val="0"/>
              </a:spcBef>
              <a:defRPr/>
            </a:pPr>
            <a:r>
              <a:rPr lang="en-US" sz="2400" b="1" dirty="0"/>
              <a:t>Hyun Chu Kim (2013-2014)</a:t>
            </a:r>
          </a:p>
          <a:p>
            <a:pPr algn="l">
              <a:spcBef>
                <a:spcPts val="0"/>
              </a:spcBef>
              <a:defRPr/>
            </a:pPr>
            <a:endParaRPr lang="en-US" sz="2000" b="1" dirty="0"/>
          </a:p>
          <a:p>
            <a:pPr algn="l">
              <a:spcBef>
                <a:spcPts val="0"/>
              </a:spcBef>
              <a:defRPr/>
            </a:pPr>
            <a:endParaRPr lang="en-US" sz="2000" b="1" dirty="0"/>
          </a:p>
          <a:p>
            <a:pPr algn="l">
              <a:spcBef>
                <a:spcPts val="0"/>
              </a:spcBef>
              <a:defRPr/>
            </a:pPr>
            <a:endParaRPr lang="en-US" sz="2000" b="1" dirty="0" smtClean="0"/>
          </a:p>
          <a:p>
            <a:pPr algn="l">
              <a:spcBef>
                <a:spcPts val="0"/>
              </a:spcBef>
              <a:defRPr/>
            </a:pPr>
            <a:r>
              <a:rPr lang="en-US" sz="2000" b="1" dirty="0" smtClean="0"/>
              <a:t> </a:t>
            </a:r>
          </a:p>
          <a:p>
            <a:pPr algn="l">
              <a:spcBef>
                <a:spcPts val="0"/>
              </a:spcBef>
              <a:defRPr/>
            </a:pPr>
            <a:endParaRPr lang="en-US" sz="2000" b="1" dirty="0"/>
          </a:p>
          <a:p>
            <a:pPr algn="l">
              <a:spcBef>
                <a:spcPts val="0"/>
              </a:spcBef>
              <a:defRPr/>
            </a:pPr>
            <a:endParaRPr lang="en-US" sz="2000" b="1" dirty="0"/>
          </a:p>
          <a:p>
            <a:pPr algn="l">
              <a:spcBef>
                <a:spcPts val="0"/>
              </a:spcBef>
              <a:defRPr/>
            </a:pPr>
            <a:endParaRPr lang="en-US" sz="2000" dirty="0">
              <a:solidFill>
                <a:schemeClr val="tx1"/>
              </a:solidFill>
            </a:endParaRPr>
          </a:p>
        </p:txBody>
      </p:sp>
      <p:pic>
        <p:nvPicPr>
          <p:cNvPr id="6" name="Picture 2" descr="C:\Users\sdeng\Pictures\CEAL New 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40184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81000"/>
            <a:ext cx="6400800" cy="1320799"/>
          </a:xfrm>
        </p:spPr>
        <p:txBody>
          <a:bodyPr>
            <a:normAutofit fontScale="90000"/>
          </a:bodyPr>
          <a:lstStyle/>
          <a:p>
            <a:r>
              <a:rPr lang="en-US" sz="3600" dirty="0"/>
              <a:t>CTP 2011-2014 Work </a:t>
            </a:r>
            <a:r>
              <a:rPr lang="en-US" sz="3600" dirty="0" smtClean="0"/>
              <a:t>Plan: Collaborating with other Committees</a:t>
            </a:r>
            <a:endParaRPr lang="en-US" sz="3200" dirty="0"/>
          </a:p>
        </p:txBody>
      </p:sp>
      <p:sp>
        <p:nvSpPr>
          <p:cNvPr id="4" name="Content Placeholder 3"/>
          <p:cNvSpPr>
            <a:spLocks noGrp="1"/>
          </p:cNvSpPr>
          <p:nvPr>
            <p:ph type="subTitle" idx="1"/>
          </p:nvPr>
        </p:nvSpPr>
        <p:spPr>
          <a:xfrm>
            <a:off x="381000" y="1676400"/>
            <a:ext cx="8077200" cy="4572000"/>
          </a:xfrm>
        </p:spPr>
        <p:txBody>
          <a:bodyPr>
            <a:noAutofit/>
          </a:bodyPr>
          <a:lstStyle/>
          <a:p>
            <a:pPr marL="342900" indent="-342900" algn="l">
              <a:buFont typeface="Wingdings" panose="05000000000000000000" pitchFamily="2" charset="2"/>
              <a:buChar char="q"/>
            </a:pPr>
            <a:r>
              <a:rPr lang="en-US" sz="2400" b="1" dirty="0" smtClean="0">
                <a:solidFill>
                  <a:schemeClr val="tx1">
                    <a:lumMod val="95000"/>
                    <a:lumOff val="5000"/>
                  </a:schemeClr>
                </a:solidFill>
              </a:rPr>
              <a:t>Joint Programs:</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With CPS on </a:t>
            </a:r>
            <a:r>
              <a:rPr lang="en-US" sz="1600" b="1" dirty="0">
                <a:solidFill>
                  <a:schemeClr val="tx1">
                    <a:lumMod val="95000"/>
                    <a:lumOff val="5000"/>
                  </a:schemeClr>
                </a:solidFill>
              </a:rPr>
              <a:t>Discovery, Delivery, and Dissemination of Information in a Multilingual and Multicultural </a:t>
            </a:r>
            <a:r>
              <a:rPr lang="en-US" sz="1600" b="1" dirty="0" smtClean="0">
                <a:solidFill>
                  <a:schemeClr val="tx1">
                    <a:lumMod val="95000"/>
                    <a:lumOff val="5000"/>
                  </a:schemeClr>
                </a:solidFill>
              </a:rPr>
              <a:t>Environment (2012), on Open Access and Discovery (2013), and on Scholarly Networking (2014)</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With OCLC CJK User Group on RDA Implementation (2013)</a:t>
            </a:r>
          </a:p>
          <a:p>
            <a:pPr marL="342900" indent="-342900" algn="l">
              <a:buFont typeface="Wingdings" panose="05000000000000000000" pitchFamily="2" charset="2"/>
              <a:buChar char="q"/>
            </a:pPr>
            <a:r>
              <a:rPr lang="en-US" sz="2400" b="1" dirty="0" smtClean="0">
                <a:solidFill>
                  <a:schemeClr val="tx1">
                    <a:lumMod val="95000"/>
                    <a:lumOff val="5000"/>
                  </a:schemeClr>
                </a:solidFill>
              </a:rPr>
              <a:t>Joint Workshops and Trainings:</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Joint Webinars with OCLC CJK User Group (2011-2012)</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Joint NACO Webinars (2011-12) and Workshops with CJK NACO Project (2013-14)</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Joint Workshop with CCM, CJM, CKM on E-Resources Metadata Standards and Best Practices (2014)</a:t>
            </a:r>
          </a:p>
          <a:p>
            <a:pPr marL="342900" indent="-342900" algn="l">
              <a:buFont typeface="Wingdings" panose="05000000000000000000" pitchFamily="2" charset="2"/>
              <a:buChar char="q"/>
            </a:pPr>
            <a:r>
              <a:rPr lang="en-US" sz="2400" b="1" dirty="0" smtClean="0">
                <a:solidFill>
                  <a:schemeClr val="tx1">
                    <a:lumMod val="95000"/>
                    <a:lumOff val="5000"/>
                  </a:schemeClr>
                </a:solidFill>
              </a:rPr>
              <a:t>Joint Projects:</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With LC on LC-CEAL Cataloging Internship</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With CJM and CCM on Japanese and Chinese Romanization </a:t>
            </a:r>
          </a:p>
          <a:p>
            <a:pPr marL="800100" lvl="1" indent="-342900" algn="l">
              <a:buFont typeface="Wingdings" panose="05000000000000000000" pitchFamily="2" charset="2"/>
              <a:buChar char="ü"/>
            </a:pPr>
            <a:r>
              <a:rPr lang="en-US" sz="1600" b="1" dirty="0" smtClean="0">
                <a:solidFill>
                  <a:schemeClr val="tx1">
                    <a:lumMod val="95000"/>
                    <a:lumOff val="5000"/>
                  </a:schemeClr>
                </a:solidFill>
              </a:rPr>
              <a:t>With Membership Committee on </a:t>
            </a:r>
            <a:r>
              <a:rPr lang="en-US" sz="1600" b="1" dirty="0">
                <a:solidFill>
                  <a:schemeClr val="tx1">
                    <a:lumMod val="95000"/>
                    <a:lumOff val="5000"/>
                  </a:schemeClr>
                </a:solidFill>
              </a:rPr>
              <a:t>CEAL Technical Services Expertise </a:t>
            </a:r>
            <a:r>
              <a:rPr lang="en-US" sz="1600" b="1" dirty="0" smtClean="0">
                <a:solidFill>
                  <a:schemeClr val="tx1">
                    <a:lumMod val="95000"/>
                    <a:lumOff val="5000"/>
                  </a:schemeClr>
                </a:solidFill>
              </a:rPr>
              <a:t>List (2013-14)</a:t>
            </a:r>
            <a:endParaRPr lang="en-US" sz="1600" b="1" dirty="0">
              <a:solidFill>
                <a:schemeClr val="tx1">
                  <a:lumMod val="95000"/>
                  <a:lumOff val="5000"/>
                </a:schemeClr>
              </a:solidFill>
            </a:endParaRPr>
          </a:p>
          <a:p>
            <a:pPr marL="342900" indent="-342900" algn="l">
              <a:buFont typeface="Arial" panose="020B0604020202020204" pitchFamily="34" charset="0"/>
              <a:buChar char="•"/>
            </a:pPr>
            <a:endParaRPr lang="en-US" sz="2000" b="1" dirty="0" smtClean="0">
              <a:solidFill>
                <a:srgbClr val="008000"/>
              </a:solidFill>
            </a:endParaRPr>
          </a:p>
        </p:txBody>
      </p:sp>
      <p:pic>
        <p:nvPicPr>
          <p:cNvPr id="6" name="Picture 2" descr="C:\Users\sdeng\Pictures\CEAL New 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77149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81000"/>
            <a:ext cx="6400800" cy="1320799"/>
          </a:xfrm>
        </p:spPr>
        <p:txBody>
          <a:bodyPr>
            <a:normAutofit/>
          </a:bodyPr>
          <a:lstStyle/>
          <a:p>
            <a:r>
              <a:rPr lang="en-US" sz="3600" dirty="0"/>
              <a:t>CTP 2011-2014 Work </a:t>
            </a:r>
            <a:r>
              <a:rPr lang="en-US" sz="3600" dirty="0" smtClean="0"/>
              <a:t>Plan: Providing Trainings</a:t>
            </a:r>
            <a:endParaRPr lang="en-US" sz="3200" dirty="0"/>
          </a:p>
        </p:txBody>
      </p:sp>
      <p:sp>
        <p:nvSpPr>
          <p:cNvPr id="4" name="Content Placeholder 3"/>
          <p:cNvSpPr>
            <a:spLocks noGrp="1"/>
          </p:cNvSpPr>
          <p:nvPr>
            <p:ph type="subTitle" idx="1"/>
          </p:nvPr>
        </p:nvSpPr>
        <p:spPr>
          <a:xfrm>
            <a:off x="381000" y="1676400"/>
            <a:ext cx="8077200" cy="4572000"/>
          </a:xfrm>
        </p:spPr>
        <p:txBody>
          <a:bodyPr>
            <a:noAutofit/>
          </a:bodyPr>
          <a:lstStyle/>
          <a:p>
            <a:pPr marL="342900" indent="-342900" algn="l">
              <a:buFont typeface="Wingdings" panose="05000000000000000000" pitchFamily="2" charset="2"/>
              <a:buChar char="q"/>
            </a:pPr>
            <a:r>
              <a:rPr lang="en-US" sz="2400" b="1" dirty="0" smtClean="0">
                <a:solidFill>
                  <a:schemeClr val="tx1">
                    <a:lumMod val="95000"/>
                    <a:lumOff val="5000"/>
                  </a:schemeClr>
                </a:solidFill>
              </a:rPr>
              <a:t>RDA Trainings:</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Introduction (2012), </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Hands-on Training on both RDA Bibliographic and Authority (2013)</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More RDA NACO Trainings (2014)</a:t>
            </a:r>
          </a:p>
          <a:p>
            <a:pPr marL="342900" indent="-342900" algn="l">
              <a:buFont typeface="Wingdings" panose="05000000000000000000" pitchFamily="2" charset="2"/>
              <a:buChar char="q"/>
            </a:pPr>
            <a:r>
              <a:rPr lang="en-US" sz="2400" b="1" dirty="0" smtClean="0">
                <a:solidFill>
                  <a:schemeClr val="tx1">
                    <a:lumMod val="95000"/>
                    <a:lumOff val="5000"/>
                  </a:schemeClr>
                </a:solidFill>
              </a:rPr>
              <a:t>Other Trainings</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Webinar on Searching NACO Authority File in OCLC (2011)</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Webinars on NACO References for Personal Names and Corporate Bodies (2012)</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Webinar on Subject Cataloging Using LCSH (2012)</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Webinar on Chinese Rare Book Cataloging (2012)</a:t>
            </a:r>
          </a:p>
          <a:p>
            <a:pPr marL="800100" lvl="1" indent="-342900" algn="l">
              <a:buFont typeface="Wingdings" panose="05000000000000000000" pitchFamily="2" charset="2"/>
              <a:buChar char="ü"/>
            </a:pPr>
            <a:r>
              <a:rPr lang="en-US" sz="2000" b="1" dirty="0" smtClean="0">
                <a:solidFill>
                  <a:schemeClr val="tx1">
                    <a:lumMod val="95000"/>
                    <a:lumOff val="5000"/>
                  </a:schemeClr>
                </a:solidFill>
              </a:rPr>
              <a:t>Workshop on E-resource Metadata Standards and Best Practices (2014)</a:t>
            </a:r>
          </a:p>
          <a:p>
            <a:pPr algn="l"/>
            <a:endParaRPr lang="en-US" sz="2000" b="1" dirty="0" smtClean="0">
              <a:solidFill>
                <a:srgbClr val="008000"/>
              </a:solidFill>
            </a:endParaRPr>
          </a:p>
        </p:txBody>
      </p:sp>
      <p:pic>
        <p:nvPicPr>
          <p:cNvPr id="6" name="Picture 2" descr="C:\Users\sdeng\Pictures\CEAL New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6958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81000"/>
            <a:ext cx="6400800" cy="1320799"/>
          </a:xfrm>
        </p:spPr>
        <p:txBody>
          <a:bodyPr>
            <a:normAutofit/>
          </a:bodyPr>
          <a:lstStyle/>
          <a:p>
            <a:r>
              <a:rPr lang="en-US" sz="3600" dirty="0"/>
              <a:t>CTP 2011-2014 Work </a:t>
            </a:r>
            <a:r>
              <a:rPr lang="en-US" sz="3600" dirty="0" smtClean="0"/>
              <a:t>Plan: </a:t>
            </a:r>
            <a:br>
              <a:rPr lang="en-US" sz="3600" dirty="0" smtClean="0"/>
            </a:br>
            <a:r>
              <a:rPr lang="en-US" sz="3600" dirty="0" smtClean="0"/>
              <a:t>Working on Projects</a:t>
            </a:r>
            <a:endParaRPr lang="en-US" sz="3200" dirty="0"/>
          </a:p>
        </p:txBody>
      </p:sp>
      <p:sp>
        <p:nvSpPr>
          <p:cNvPr id="4" name="Content Placeholder 3"/>
          <p:cNvSpPr>
            <a:spLocks noGrp="1"/>
          </p:cNvSpPr>
          <p:nvPr>
            <p:ph type="subTitle" idx="1"/>
          </p:nvPr>
        </p:nvSpPr>
        <p:spPr>
          <a:xfrm>
            <a:off x="381000" y="1676400"/>
            <a:ext cx="8077200" cy="4876800"/>
          </a:xfrm>
        </p:spPr>
        <p:txBody>
          <a:bodyPr>
            <a:noAutofit/>
          </a:bodyPr>
          <a:lstStyle/>
          <a:p>
            <a:pPr marL="342900" indent="-342900" algn="l">
              <a:buFont typeface="Wingdings" panose="05000000000000000000" pitchFamily="2" charset="2"/>
              <a:buChar char="q"/>
            </a:pPr>
            <a:r>
              <a:rPr lang="en-US" sz="2400" b="1" dirty="0" smtClean="0">
                <a:solidFill>
                  <a:schemeClr val="tx1">
                    <a:lumMod val="95000"/>
                    <a:lumOff val="5000"/>
                  </a:schemeClr>
                </a:solidFill>
              </a:rPr>
              <a:t>RDA </a:t>
            </a:r>
            <a:r>
              <a:rPr lang="en-US" sz="2400" b="1" dirty="0">
                <a:solidFill>
                  <a:schemeClr val="tx1">
                    <a:lumMod val="95000"/>
                    <a:lumOff val="5000"/>
                  </a:schemeClr>
                </a:solidFill>
              </a:rPr>
              <a:t>R</a:t>
            </a:r>
            <a:r>
              <a:rPr lang="en-US" sz="2400" b="1" dirty="0" smtClean="0">
                <a:solidFill>
                  <a:schemeClr val="tx1">
                    <a:lumMod val="95000"/>
                    <a:lumOff val="5000"/>
                  </a:schemeClr>
                </a:solidFill>
              </a:rPr>
              <a:t>elated Projects:</a:t>
            </a:r>
          </a:p>
          <a:p>
            <a:pPr marL="800100" lvl="1" indent="-342900" algn="l">
              <a:buFont typeface="Wingdings" panose="05000000000000000000" pitchFamily="2" charset="2"/>
              <a:buChar char="ü"/>
            </a:pPr>
            <a:r>
              <a:rPr lang="en-US" sz="2000" dirty="0" smtClean="0">
                <a:solidFill>
                  <a:schemeClr val="tx1"/>
                </a:solidFill>
              </a:rPr>
              <a:t>RDA Proposal on Chinese place </a:t>
            </a:r>
            <a:r>
              <a:rPr lang="en-US" sz="2000" dirty="0" smtClean="0">
                <a:solidFill>
                  <a:schemeClr val="tx1"/>
                </a:solidFill>
              </a:rPr>
              <a:t>names </a:t>
            </a:r>
            <a:r>
              <a:rPr lang="en-US" sz="2000" dirty="0" smtClean="0">
                <a:solidFill>
                  <a:schemeClr val="tx1"/>
                </a:solidFill>
              </a:rPr>
              <a:t>(RDA 16.2.2)</a:t>
            </a:r>
          </a:p>
          <a:p>
            <a:pPr marL="800100" lvl="1" indent="-342900" algn="l">
              <a:buFont typeface="Wingdings" panose="05000000000000000000" pitchFamily="2" charset="2"/>
              <a:buChar char="ü"/>
            </a:pPr>
            <a:r>
              <a:rPr lang="en-US" sz="2000" dirty="0" smtClean="0">
                <a:solidFill>
                  <a:schemeClr val="tx1"/>
                </a:solidFill>
              </a:rPr>
              <a:t>RDA </a:t>
            </a:r>
            <a:r>
              <a:rPr lang="en-US" sz="2000" dirty="0">
                <a:solidFill>
                  <a:schemeClr val="tx1"/>
                </a:solidFill>
              </a:rPr>
              <a:t>CJK special issues on RDA 1.8 Numbers Expressed as Numerals or as </a:t>
            </a:r>
            <a:r>
              <a:rPr lang="en-US" sz="2000" dirty="0" smtClean="0">
                <a:solidFill>
                  <a:schemeClr val="tx1"/>
                </a:solidFill>
              </a:rPr>
              <a:t>Words</a:t>
            </a:r>
          </a:p>
          <a:p>
            <a:pPr marL="800100" lvl="1" indent="-342900" algn="l">
              <a:buFont typeface="Wingdings" panose="05000000000000000000" pitchFamily="2" charset="2"/>
              <a:buChar char="ü"/>
            </a:pPr>
            <a:r>
              <a:rPr lang="en-US" sz="2000" dirty="0">
                <a:solidFill>
                  <a:schemeClr val="tx1"/>
                </a:solidFill>
              </a:rPr>
              <a:t>CEAL Response to 6JSC/ISSN/2 [Major title changes for serials in Chinese, Japanese and Korean (RDA 2.3.2.13.1, ISBD A.2.6.1 and ISSN 2.3.1)]  </a:t>
            </a:r>
            <a:endParaRPr lang="en-US" sz="2000" dirty="0" smtClean="0">
              <a:solidFill>
                <a:schemeClr val="tx1"/>
              </a:solidFill>
            </a:endParaRPr>
          </a:p>
          <a:p>
            <a:pPr marL="800100" lvl="1" indent="-342900" algn="l">
              <a:buFont typeface="Wingdings" panose="05000000000000000000" pitchFamily="2" charset="2"/>
              <a:buChar char="ü"/>
            </a:pPr>
            <a:r>
              <a:rPr lang="en-US" sz="2000" dirty="0">
                <a:solidFill>
                  <a:schemeClr val="tx1"/>
                </a:solidFill>
              </a:rPr>
              <a:t>RDA Relationship Designators: Discussion concerning application of RDA relationship designators to CJK rare book </a:t>
            </a:r>
            <a:r>
              <a:rPr lang="en-US" sz="2000" dirty="0" smtClean="0">
                <a:solidFill>
                  <a:schemeClr val="tx1"/>
                </a:solidFill>
              </a:rPr>
              <a:t>cataloging</a:t>
            </a:r>
          </a:p>
          <a:p>
            <a:pPr marL="800100" lvl="1" indent="-342900" algn="l">
              <a:buFont typeface="Wingdings" panose="05000000000000000000" pitchFamily="2" charset="2"/>
              <a:buChar char="ü"/>
            </a:pPr>
            <a:r>
              <a:rPr lang="en-US" sz="2000" dirty="0">
                <a:solidFill>
                  <a:schemeClr val="tx1"/>
                </a:solidFill>
              </a:rPr>
              <a:t>RDA NACO Conversion </a:t>
            </a:r>
            <a:r>
              <a:rPr lang="en-US" sz="2000" dirty="0" smtClean="0">
                <a:solidFill>
                  <a:schemeClr val="tx1"/>
                </a:solidFill>
              </a:rPr>
              <a:t>Preparation: Review Terms in $c in Personal Name</a:t>
            </a:r>
          </a:p>
          <a:p>
            <a:pPr marL="800100" lvl="1" indent="-342900" algn="l">
              <a:buFont typeface="Wingdings" panose="05000000000000000000" pitchFamily="2" charset="2"/>
              <a:buChar char="ü"/>
            </a:pPr>
            <a:r>
              <a:rPr lang="en-US" sz="2000" dirty="0" smtClean="0">
                <a:solidFill>
                  <a:schemeClr val="tx1"/>
                </a:solidFill>
              </a:rPr>
              <a:t>RDA NACO </a:t>
            </a:r>
            <a:r>
              <a:rPr lang="en-US" sz="2000" dirty="0">
                <a:solidFill>
                  <a:schemeClr val="tx1"/>
                </a:solidFill>
              </a:rPr>
              <a:t>Undifferentiated Personal </a:t>
            </a:r>
            <a:r>
              <a:rPr lang="en-US" sz="2000" dirty="0" smtClean="0">
                <a:solidFill>
                  <a:schemeClr val="tx1"/>
                </a:solidFill>
              </a:rPr>
              <a:t>Names: </a:t>
            </a:r>
            <a:r>
              <a:rPr lang="en-US" sz="2000" dirty="0">
                <a:solidFill>
                  <a:schemeClr val="tx1"/>
                </a:solidFill>
              </a:rPr>
              <a:t>Response to PCC with collective feedback from a community survey </a:t>
            </a:r>
            <a:endParaRPr lang="en-US" sz="2000" dirty="0" smtClean="0">
              <a:solidFill>
                <a:schemeClr val="tx1"/>
              </a:solidFill>
            </a:endParaRPr>
          </a:p>
          <a:p>
            <a:pPr marL="800100" lvl="1" indent="-342900" algn="l">
              <a:buFont typeface="Wingdings" panose="05000000000000000000" pitchFamily="2" charset="2"/>
              <a:buChar char="ü"/>
            </a:pPr>
            <a:r>
              <a:rPr lang="en-US" sz="2000" dirty="0" smtClean="0">
                <a:solidFill>
                  <a:schemeClr val="tx1"/>
                </a:solidFill>
              </a:rPr>
              <a:t>CTP Subcommittee on RDA on known issues</a:t>
            </a:r>
          </a:p>
        </p:txBody>
      </p:sp>
      <p:pic>
        <p:nvPicPr>
          <p:cNvPr id="6" name="Picture 2" descr="C:\Users\sdeng\Pictures\CEAL New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94160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381000"/>
            <a:ext cx="6400800" cy="1320799"/>
          </a:xfrm>
        </p:spPr>
        <p:txBody>
          <a:bodyPr>
            <a:normAutofit/>
          </a:bodyPr>
          <a:lstStyle/>
          <a:p>
            <a:r>
              <a:rPr lang="en-US" sz="3600" dirty="0"/>
              <a:t>CTP 2011-2014 Work </a:t>
            </a:r>
            <a:r>
              <a:rPr lang="en-US" sz="3600" dirty="0" smtClean="0"/>
              <a:t>Plan: </a:t>
            </a:r>
            <a:br>
              <a:rPr lang="en-US" sz="3600" dirty="0" smtClean="0"/>
            </a:br>
            <a:r>
              <a:rPr lang="en-US" sz="3600" dirty="0" smtClean="0"/>
              <a:t>Working on Projects (cont.)</a:t>
            </a:r>
            <a:endParaRPr lang="en-US" sz="3200" dirty="0"/>
          </a:p>
        </p:txBody>
      </p:sp>
      <p:sp>
        <p:nvSpPr>
          <p:cNvPr id="4" name="Content Placeholder 3"/>
          <p:cNvSpPr>
            <a:spLocks noGrp="1"/>
          </p:cNvSpPr>
          <p:nvPr>
            <p:ph type="subTitle" idx="1"/>
          </p:nvPr>
        </p:nvSpPr>
        <p:spPr>
          <a:xfrm>
            <a:off x="381000" y="1676400"/>
            <a:ext cx="8077200" cy="3810000"/>
          </a:xfrm>
        </p:spPr>
        <p:txBody>
          <a:bodyPr>
            <a:noAutofit/>
          </a:bodyPr>
          <a:lstStyle/>
          <a:p>
            <a:pPr marL="342900" indent="-342900" algn="l">
              <a:buFont typeface="Wingdings" panose="05000000000000000000" pitchFamily="2" charset="2"/>
              <a:buChar char="q"/>
            </a:pPr>
            <a:r>
              <a:rPr lang="en-US" sz="2400" b="1" dirty="0" smtClean="0">
                <a:solidFill>
                  <a:schemeClr val="bg2">
                    <a:lumMod val="10000"/>
                  </a:schemeClr>
                </a:solidFill>
              </a:rPr>
              <a:t>Annual Programs and Workshops Planning</a:t>
            </a:r>
          </a:p>
          <a:p>
            <a:pPr marL="342900" indent="-342900" algn="l">
              <a:buFont typeface="Wingdings" panose="05000000000000000000" pitchFamily="2" charset="2"/>
              <a:buChar char="q"/>
            </a:pPr>
            <a:r>
              <a:rPr lang="en-US" sz="2400" b="1" dirty="0" smtClean="0">
                <a:solidFill>
                  <a:schemeClr val="bg2">
                    <a:lumMod val="10000"/>
                  </a:schemeClr>
                </a:solidFill>
              </a:rPr>
              <a:t>Japanese and Chinese Romanization</a:t>
            </a:r>
          </a:p>
          <a:p>
            <a:pPr marL="800100" lvl="1" indent="-342900" algn="l">
              <a:buFont typeface="Wingdings" panose="05000000000000000000" pitchFamily="2" charset="2"/>
              <a:buChar char="ü"/>
            </a:pPr>
            <a:r>
              <a:rPr lang="en-US" sz="2400" b="1" dirty="0" smtClean="0">
                <a:solidFill>
                  <a:schemeClr val="bg2">
                    <a:lumMod val="10000"/>
                  </a:schemeClr>
                </a:solidFill>
              </a:rPr>
              <a:t>Japanese Romanization: ALA-LC Romanization Table revision</a:t>
            </a:r>
          </a:p>
          <a:p>
            <a:pPr marL="800100" lvl="1" indent="-342900" algn="l">
              <a:buFont typeface="Wingdings" panose="05000000000000000000" pitchFamily="2" charset="2"/>
              <a:buChar char="ü"/>
            </a:pPr>
            <a:r>
              <a:rPr lang="en-US" sz="2400" b="1" dirty="0" smtClean="0">
                <a:solidFill>
                  <a:schemeClr val="bg2">
                    <a:lumMod val="10000"/>
                  </a:schemeClr>
                </a:solidFill>
              </a:rPr>
              <a:t>Chinese Romanization: ISO/CD 7098 Revision</a:t>
            </a:r>
          </a:p>
          <a:p>
            <a:pPr marL="342900" indent="-342900" algn="l">
              <a:buFont typeface="Wingdings" panose="05000000000000000000" pitchFamily="2" charset="2"/>
              <a:buChar char="q"/>
            </a:pPr>
            <a:r>
              <a:rPr lang="en-US" sz="2400" b="1" dirty="0">
                <a:solidFill>
                  <a:schemeClr val="bg2">
                    <a:lumMod val="10000"/>
                  </a:schemeClr>
                </a:solidFill>
              </a:rPr>
              <a:t>LC-CEAL Cataloging Internship </a:t>
            </a:r>
            <a:r>
              <a:rPr lang="en-US" sz="2400" b="1" dirty="0" smtClean="0">
                <a:solidFill>
                  <a:schemeClr val="bg2">
                    <a:lumMod val="10000"/>
                  </a:schemeClr>
                </a:solidFill>
              </a:rPr>
              <a:t>Program</a:t>
            </a:r>
          </a:p>
          <a:p>
            <a:pPr marL="342900" indent="-342900" algn="l">
              <a:buFont typeface="Wingdings" panose="05000000000000000000" pitchFamily="2" charset="2"/>
              <a:buChar char="q"/>
            </a:pPr>
            <a:r>
              <a:rPr lang="en-US" sz="2400" b="1" dirty="0">
                <a:solidFill>
                  <a:schemeClr val="bg2">
                    <a:lumMod val="10000"/>
                  </a:schemeClr>
                </a:solidFill>
              </a:rPr>
              <a:t>Electronic Resources Metadata Standards &amp; Best Practices</a:t>
            </a:r>
          </a:p>
          <a:p>
            <a:pPr marL="342900" indent="-342900" algn="l">
              <a:buFont typeface="Wingdings" panose="05000000000000000000" pitchFamily="2" charset="2"/>
              <a:buChar char="q"/>
            </a:pPr>
            <a:r>
              <a:rPr lang="en-US" sz="2400" b="1" dirty="0" smtClean="0">
                <a:solidFill>
                  <a:schemeClr val="bg2">
                    <a:lumMod val="10000"/>
                  </a:schemeClr>
                </a:solidFill>
              </a:rPr>
              <a:t>CTP Website Redesign and Maintenance</a:t>
            </a:r>
          </a:p>
          <a:p>
            <a:pPr algn="l"/>
            <a:endParaRPr lang="en-US" sz="2000" b="1" dirty="0" smtClean="0">
              <a:solidFill>
                <a:srgbClr val="008000"/>
              </a:solidFill>
            </a:endParaRPr>
          </a:p>
        </p:txBody>
      </p:sp>
      <p:pic>
        <p:nvPicPr>
          <p:cNvPr id="6" name="Picture 2" descr="C:\Users\sdeng\Pictures\CEAL New Log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09600" y="5867400"/>
            <a:ext cx="7315200" cy="646331"/>
          </a:xfrm>
          <a:prstGeom prst="rect">
            <a:avLst/>
          </a:prstGeom>
          <a:noFill/>
        </p:spPr>
        <p:txBody>
          <a:bodyPr wrap="square" rtlCol="0">
            <a:spAutoFit/>
          </a:bodyPr>
          <a:lstStyle/>
          <a:p>
            <a:r>
              <a:rPr lang="en-US" dirty="0" smtClean="0"/>
              <a:t>Please See the CTP 2011-2014 Project Page for Details</a:t>
            </a:r>
          </a:p>
          <a:p>
            <a:r>
              <a:rPr lang="en-US" dirty="0">
                <a:hlinkClick r:id="rId5"/>
              </a:rPr>
              <a:t>http://</a:t>
            </a:r>
            <a:r>
              <a:rPr lang="en-US" dirty="0" smtClean="0">
                <a:hlinkClick r:id="rId5"/>
              </a:rPr>
              <a:t>www.eastasianlib.org/ctp/projects.htm</a:t>
            </a:r>
            <a:r>
              <a:rPr lang="en-US" dirty="0" smtClean="0"/>
              <a:t> </a:t>
            </a:r>
            <a:endParaRPr lang="en-US" dirty="0"/>
          </a:p>
        </p:txBody>
      </p:sp>
    </p:spTree>
    <p:extLst>
      <p:ext uri="{BB962C8B-B14F-4D97-AF65-F5344CB8AC3E}">
        <p14:creationId xmlns:p14="http://schemas.microsoft.com/office/powerpoint/2010/main" val="22751811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152401"/>
            <a:ext cx="6400800" cy="1447799"/>
          </a:xfrm>
        </p:spPr>
        <p:txBody>
          <a:bodyPr>
            <a:normAutofit fontScale="90000"/>
          </a:bodyPr>
          <a:lstStyle/>
          <a:p>
            <a:r>
              <a:rPr lang="en-US" sz="3600" b="1" dirty="0" smtClean="0"/>
              <a:t>Thank You for Your Leadership, Contributions, and Participation! </a:t>
            </a:r>
            <a:endParaRPr lang="en-US" sz="3200" dirty="0"/>
          </a:p>
        </p:txBody>
      </p:sp>
      <p:sp>
        <p:nvSpPr>
          <p:cNvPr id="4" name="Content Placeholder 3"/>
          <p:cNvSpPr>
            <a:spLocks noGrp="1"/>
          </p:cNvSpPr>
          <p:nvPr>
            <p:ph type="subTitle" idx="1"/>
          </p:nvPr>
        </p:nvSpPr>
        <p:spPr>
          <a:xfrm>
            <a:off x="304800" y="1473200"/>
            <a:ext cx="8534400" cy="4775200"/>
          </a:xfrm>
        </p:spPr>
        <p:txBody>
          <a:bodyPr>
            <a:noAutofit/>
          </a:bodyPr>
          <a:lstStyle/>
          <a:p>
            <a:pPr algn="l">
              <a:spcBef>
                <a:spcPts val="0"/>
              </a:spcBef>
              <a:defRPr/>
            </a:pPr>
            <a:endParaRPr lang="en-US" sz="2200" dirty="0" smtClean="0">
              <a:solidFill>
                <a:schemeClr val="tx1"/>
              </a:solidFill>
            </a:endParaRPr>
          </a:p>
        </p:txBody>
      </p:sp>
      <p:pic>
        <p:nvPicPr>
          <p:cNvPr id="6" name="Picture 2" descr="C:\Users\sdeng\Pictures\CEAL New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945150308"/>
              </p:ext>
            </p:extLst>
          </p:nvPr>
        </p:nvGraphicFramePr>
        <p:xfrm>
          <a:off x="152401" y="1435100"/>
          <a:ext cx="8762999" cy="5347028"/>
        </p:xfrm>
        <a:graphic>
          <a:graphicData uri="http://schemas.openxmlformats.org/drawingml/2006/table">
            <a:tbl>
              <a:tblPr>
                <a:tableStyleId>{5C22544A-7EE6-4342-B048-85BDC9FD1C3A}</a:tableStyleId>
              </a:tblPr>
              <a:tblGrid>
                <a:gridCol w="1267837"/>
                <a:gridCol w="1856362"/>
                <a:gridCol w="1981200"/>
                <a:gridCol w="1828800"/>
                <a:gridCol w="1828800"/>
              </a:tblGrid>
              <a:tr h="673708">
                <a:tc>
                  <a:txBody>
                    <a:bodyPr/>
                    <a:lstStyle/>
                    <a:p>
                      <a:pPr algn="ctr" rtl="0" fontAlgn="ctr"/>
                      <a:r>
                        <a:rPr lang="en-US" sz="1800" b="1" u="none" strike="noStrike" dirty="0">
                          <a:effectLst/>
                        </a:rPr>
                        <a:t>CTP Members</a:t>
                      </a:r>
                      <a:endParaRPr lang="en-US" sz="1800" b="1" i="0" u="none" strike="noStrike" dirty="0">
                        <a:solidFill>
                          <a:srgbClr val="000000"/>
                        </a:solidFill>
                        <a:effectLst/>
                        <a:latin typeface="Calibri"/>
                      </a:endParaRPr>
                    </a:p>
                  </a:txBody>
                  <a:tcPr marL="9525" marR="9525" marT="9525" marB="0" anchor="ctr"/>
                </a:tc>
                <a:tc>
                  <a:txBody>
                    <a:bodyPr/>
                    <a:lstStyle/>
                    <a:p>
                      <a:pPr algn="ctr" rtl="0" fontAlgn="ctr"/>
                      <a:r>
                        <a:rPr lang="en-US" sz="1800" b="1" u="none" strike="noStrike" dirty="0">
                          <a:effectLst/>
                        </a:rPr>
                        <a:t>RDA Trainers</a:t>
                      </a:r>
                      <a:endParaRPr lang="en-US" sz="1800" b="1" i="0" u="none" strike="noStrike" dirty="0">
                        <a:solidFill>
                          <a:srgbClr val="000000"/>
                        </a:solidFill>
                        <a:effectLst/>
                        <a:latin typeface="Calibri"/>
                      </a:endParaRPr>
                    </a:p>
                  </a:txBody>
                  <a:tcPr marL="9525" marR="9525" marT="9525" marB="0" anchor="ctr"/>
                </a:tc>
                <a:tc>
                  <a:txBody>
                    <a:bodyPr/>
                    <a:lstStyle/>
                    <a:p>
                      <a:pPr algn="ctr" rtl="0" fontAlgn="ctr"/>
                      <a:r>
                        <a:rPr lang="en-US" sz="1800" b="1" u="none" strike="noStrike" dirty="0">
                          <a:effectLst/>
                        </a:rPr>
                        <a:t>Subcommittee on RDA</a:t>
                      </a:r>
                      <a:endParaRPr lang="en-US" sz="1800" b="1" i="0" u="none" strike="noStrike" dirty="0">
                        <a:solidFill>
                          <a:srgbClr val="000000"/>
                        </a:solidFill>
                        <a:effectLst/>
                        <a:latin typeface="Calibri"/>
                      </a:endParaRPr>
                    </a:p>
                  </a:txBody>
                  <a:tcPr marL="9525" marR="9525" marT="9525" marB="0" anchor="ctr"/>
                </a:tc>
                <a:tc>
                  <a:txBody>
                    <a:bodyPr/>
                    <a:lstStyle/>
                    <a:p>
                      <a:pPr algn="ctr" rtl="0" fontAlgn="ctr"/>
                      <a:r>
                        <a:rPr lang="en-US" sz="1800" b="1" u="none" strike="noStrike" dirty="0">
                          <a:effectLst/>
                        </a:rPr>
                        <a:t>RDA Proposal on Chi Place Name</a:t>
                      </a:r>
                      <a:endParaRPr lang="en-US" sz="1800" b="1" i="0" u="none" strike="noStrike" dirty="0">
                        <a:solidFill>
                          <a:srgbClr val="000000"/>
                        </a:solidFill>
                        <a:effectLst/>
                        <a:latin typeface="Calibri"/>
                      </a:endParaRPr>
                    </a:p>
                  </a:txBody>
                  <a:tcPr marL="9525" marR="9525" marT="9525" marB="0" anchor="ctr"/>
                </a:tc>
                <a:tc>
                  <a:txBody>
                    <a:bodyPr/>
                    <a:lstStyle/>
                    <a:p>
                      <a:pPr algn="ctr" rtl="0" fontAlgn="ctr"/>
                      <a:r>
                        <a:rPr lang="en-US" sz="1800" b="1" u="none" strike="noStrike" dirty="0">
                          <a:effectLst/>
                        </a:rPr>
                        <a:t>Other RDA Projects</a:t>
                      </a:r>
                      <a:endParaRPr lang="en-US" sz="1800" b="1" i="0" u="none" strike="noStrike" dirty="0">
                        <a:solidFill>
                          <a:srgbClr val="000000"/>
                        </a:solidFill>
                        <a:effectLst/>
                        <a:latin typeface="Calibri"/>
                      </a:endParaRPr>
                    </a:p>
                  </a:txBody>
                  <a:tcPr marL="9525" marR="9525" marT="9525" marB="0" anchor="ctr"/>
                </a:tc>
              </a:tr>
              <a:tr h="558285">
                <a:tc>
                  <a:txBody>
                    <a:bodyPr/>
                    <a:lstStyle/>
                    <a:p>
                      <a:pPr algn="l" rtl="0" fontAlgn="ctr"/>
                      <a:r>
                        <a:rPr lang="en-US" sz="1700" u="none" strike="noStrike" dirty="0">
                          <a:effectLst/>
                        </a:rPr>
                        <a:t>Shi Deng (Chair)</a:t>
                      </a:r>
                      <a:endParaRPr lang="en-US" sz="1700" b="1" i="0" u="none" strike="noStrike" dirty="0">
                        <a:solidFill>
                          <a:srgbClr val="000000"/>
                        </a:solidFill>
                        <a:effectLst/>
                        <a:latin typeface="Calibri"/>
                      </a:endParaRPr>
                    </a:p>
                  </a:txBody>
                  <a:tcPr marL="9525" marR="9525" marT="9525" marB="0" anchor="ctr"/>
                </a:tc>
                <a:tc>
                  <a:txBody>
                    <a:bodyPr/>
                    <a:lstStyle/>
                    <a:p>
                      <a:pPr algn="l" fontAlgn="b"/>
                      <a:r>
                        <a:rPr lang="en-US" sz="1700" u="none" strike="noStrike" dirty="0">
                          <a:effectLst/>
                        </a:rPr>
                        <a:t>Charlene Chou (Leader)</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Charlene Chou (Chair)</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Sarah Elman (Chair)</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Shuwen Cao</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Erica Chang</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Erica Chang</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Erica Chang</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Rob Britt</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Erminia Chao</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Hyun Chu Kim</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Erminia Chao</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Erminia Chao</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Shi Deng</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Charlene Chou</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Yoko Kudo</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Sarah Elman</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Rob Britt</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Vickie Doll</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Sarah Elman</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Mieko Mazza</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Hideyuki Morimoto</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Shi Deng</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Lauran Hartley</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Lauran Hartley</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EunHee Nah</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Jee-Young Park</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dirty="0">
                          <a:effectLst/>
                        </a:rPr>
                        <a:t>T.J. Kao</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Zehua Sun</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Bie-Hwa Ma</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Dongyun Ni</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Jai-Hsya Tsao</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dirty="0">
                          <a:effectLst/>
                        </a:rPr>
                        <a:t>Mieko Mazza</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 </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Hideyuki Morimoto</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Yue Shu</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Jessalyn Zoom</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Jee-Young Park</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a:effectLst/>
                        </a:rPr>
                        <a:t> </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Jee-Young Park</a:t>
                      </a:r>
                      <a:endParaRPr lang="en-US" sz="1700" b="0" i="0" u="none" strike="noStrike">
                        <a:solidFill>
                          <a:srgbClr val="000000"/>
                        </a:solidFill>
                        <a:effectLst/>
                        <a:latin typeface="Calibri"/>
                      </a:endParaRPr>
                    </a:p>
                  </a:txBody>
                  <a:tcPr marL="9525" marR="9525" marT="9525" marB="0" anchor="b"/>
                </a:tc>
              </a:tr>
              <a:tr h="336854">
                <a:tc>
                  <a:txBody>
                    <a:bodyPr/>
                    <a:lstStyle/>
                    <a:p>
                      <a:pPr algn="l" fontAlgn="b"/>
                      <a:r>
                        <a:rPr lang="en-US" sz="1700" u="none" strike="noStrike" dirty="0">
                          <a:effectLst/>
                        </a:rPr>
                        <a:t>Jai-Hsya Tsao</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700" u="none" strike="noStrike" dirty="0" smtClean="0">
                          <a:effectLst/>
                        </a:rPr>
                        <a:t>Hideyuki Morimoto (Consultant)</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Ai-Lin Yang</a:t>
                      </a:r>
                      <a:endParaRPr lang="en-US" sz="1700" b="0" i="0" u="none" strike="noStrike" dirty="0">
                        <a:solidFill>
                          <a:srgbClr val="000000"/>
                        </a:solidFill>
                        <a:effectLst/>
                        <a:latin typeface="Calibri"/>
                      </a:endParaRPr>
                    </a:p>
                  </a:txBody>
                  <a:tcPr marL="9525" marR="9525" marT="9525" marB="0" anchor="b"/>
                </a:tc>
              </a:tr>
              <a:tr h="336854">
                <a:tc>
                  <a:txBody>
                    <a:bodyPr/>
                    <a:lstStyle/>
                    <a:p>
                      <a:pPr algn="l" fontAlgn="b"/>
                      <a:r>
                        <a:rPr lang="en-US" sz="1700" u="none" strike="noStrike">
                          <a:effectLst/>
                        </a:rPr>
                        <a:t> </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700" u="none" strike="noStrike" dirty="0" smtClean="0">
                          <a:effectLst/>
                        </a:rPr>
                        <a:t>Sarah Elman(NACO)</a:t>
                      </a:r>
                      <a:endParaRPr lang="en-US" sz="1700" b="0" i="0" u="none" strike="noStrike" dirty="0" smtClean="0">
                        <a:solidFill>
                          <a:srgbClr val="000000"/>
                        </a:solidFill>
                        <a:effectLst/>
                        <a:latin typeface="+mn-lt"/>
                      </a:endParaRPr>
                    </a:p>
                  </a:txBody>
                  <a:tcPr marL="9525" marR="9525" marT="9525" marB="0" anchor="b"/>
                </a:tc>
                <a:tc>
                  <a:txBody>
                    <a:bodyPr/>
                    <a:lstStyle/>
                    <a:p>
                      <a:pPr algn="l" fontAlgn="b"/>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Julie Su</a:t>
                      </a:r>
                      <a:endParaRPr lang="en-US" sz="1700" b="0" i="0" u="none" strike="noStrike" dirty="0">
                        <a:solidFill>
                          <a:srgbClr val="000000"/>
                        </a:solidFill>
                        <a:effectLst/>
                        <a:latin typeface="Calibri"/>
                      </a:endParaRPr>
                    </a:p>
                  </a:txBody>
                  <a:tcPr marL="9525" marR="9525" marT="9525" marB="0" anchor="b"/>
                </a:tc>
              </a:tr>
              <a:tr h="352894">
                <a:tc>
                  <a:txBody>
                    <a:bodyPr/>
                    <a:lstStyle/>
                    <a:p>
                      <a:pPr algn="l" fontAlgn="b"/>
                      <a:r>
                        <a:rPr lang="en-US" sz="1700" u="none" strike="noStrike">
                          <a:effectLst/>
                        </a:rPr>
                        <a:t> </a:t>
                      </a:r>
                      <a:endParaRPr lang="en-US" sz="1700" b="0" i="0" u="none" strike="noStrike">
                        <a:solidFill>
                          <a:srgbClr val="000000"/>
                        </a:solidFill>
                        <a:effectLst/>
                        <a:latin typeface="Calibri"/>
                      </a:endParaRPr>
                    </a:p>
                  </a:txBody>
                  <a:tcPr marL="9525" marR="9525" marT="9525" marB="0" anchor="b"/>
                </a:tc>
                <a:tc>
                  <a:txBody>
                    <a:bodyPr/>
                    <a:lstStyle/>
                    <a:p>
                      <a:pPr algn="l" fontAlgn="b"/>
                      <a:r>
                        <a:rPr lang="en-US" sz="1700" u="none" strike="noStrike">
                          <a:effectLst/>
                        </a:rPr>
                        <a:t> </a:t>
                      </a:r>
                      <a:endParaRPr lang="en-US" sz="1700" b="0" i="0" u="none" strike="noStrike">
                        <a:solidFill>
                          <a:srgbClr val="000000"/>
                        </a:solidFill>
                        <a:effectLst/>
                        <a:latin typeface="Calibri"/>
                      </a:endParaRPr>
                    </a:p>
                  </a:txBody>
                  <a:tcPr marL="9525" marR="9525" marT="9525"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700" u="none" strike="noStrike" dirty="0" smtClean="0">
                          <a:effectLst/>
                        </a:rPr>
                        <a:t>Jessalyn Zoom (LC)</a:t>
                      </a:r>
                      <a:endParaRPr lang="en-US" sz="1700" b="0" i="0" u="none" strike="noStrike" dirty="0" smtClean="0">
                        <a:solidFill>
                          <a:srgbClr val="000000"/>
                        </a:solidFill>
                        <a:effectLst/>
                        <a:latin typeface="+mn-lt"/>
                      </a:endParaRPr>
                    </a:p>
                  </a:txBody>
                  <a:tcPr marL="9525" marR="9525" marT="9525" marB="0" anchor="b"/>
                </a:tc>
                <a:tc>
                  <a:txBody>
                    <a:bodyPr/>
                    <a:lstStyle/>
                    <a:p>
                      <a:pPr algn="l" fontAlgn="b"/>
                      <a:r>
                        <a:rPr lang="en-US" sz="1700" u="none" strike="noStrike" dirty="0">
                          <a:effectLst/>
                        </a:rPr>
                        <a:t> </a:t>
                      </a:r>
                      <a:endParaRPr lang="en-US" sz="1700" b="0" i="0" u="none" strike="noStrike" dirty="0">
                        <a:solidFill>
                          <a:srgbClr val="000000"/>
                        </a:solidFill>
                        <a:effectLst/>
                        <a:latin typeface="Calibri"/>
                      </a:endParaRPr>
                    </a:p>
                  </a:txBody>
                  <a:tcPr marL="9525" marR="9525" marT="9525" marB="0" anchor="b"/>
                </a:tc>
                <a:tc>
                  <a:txBody>
                    <a:bodyPr/>
                    <a:lstStyle/>
                    <a:p>
                      <a:pPr algn="l" fontAlgn="b"/>
                      <a:r>
                        <a:rPr lang="en-US" sz="1700" u="none" strike="noStrike" dirty="0">
                          <a:effectLst/>
                        </a:rPr>
                        <a:t>CTP members</a:t>
                      </a:r>
                      <a:endParaRPr lang="en-US" sz="1700" b="0" i="0" u="none" strike="noStrike" dirty="0">
                        <a:solidFill>
                          <a:srgbClr val="000000"/>
                        </a:solidFill>
                        <a:effectLst/>
                        <a:latin typeface="Calibri"/>
                      </a:endParaRPr>
                    </a:p>
                  </a:txBody>
                  <a:tcPr marL="9525" marR="9525" marT="9525" marB="0" anchor="b"/>
                </a:tc>
              </a:tr>
              <a:tr h="539624">
                <a:tc gridSpan="5">
                  <a:txBody>
                    <a:bodyPr/>
                    <a:lstStyle/>
                    <a:p>
                      <a:pPr algn="ctr" fontAlgn="b"/>
                      <a:r>
                        <a:rPr lang="en-US" sz="1900" b="1" i="0" u="none" strike="noStrike" dirty="0" smtClean="0">
                          <a:solidFill>
                            <a:srgbClr val="FF0000"/>
                          </a:solidFill>
                          <a:effectLst/>
                          <a:latin typeface="+mn-lt"/>
                        </a:rPr>
                        <a:t>Thank</a:t>
                      </a:r>
                      <a:r>
                        <a:rPr lang="en-US" sz="1900" b="1" i="0" u="none" strike="noStrike" baseline="0" dirty="0" smtClean="0">
                          <a:solidFill>
                            <a:srgbClr val="FF0000"/>
                          </a:solidFill>
                          <a:effectLst/>
                          <a:latin typeface="+mn-lt"/>
                        </a:rPr>
                        <a:t> You to CEAL Members and CEAL EB Members for Participation and Support!</a:t>
                      </a:r>
                      <a:endParaRPr lang="en-US" sz="1900" b="1" i="0" u="none" strike="noStrike" dirty="0">
                        <a:solidFill>
                          <a:srgbClr val="FF0000"/>
                        </a:solidFill>
                        <a:effectLst/>
                        <a:latin typeface="+mn-lt"/>
                      </a:endParaRPr>
                    </a:p>
                  </a:txBody>
                  <a:tcPr marL="9525" marR="9525" marT="9525" marB="0" anchor="ctr"/>
                </a:tc>
                <a:tc hMerge="1">
                  <a:txBody>
                    <a:bodyPr/>
                    <a:lstStyle/>
                    <a:p>
                      <a:pPr algn="l" fontAlgn="b"/>
                      <a:endParaRPr lang="en-US" sz="1800" b="0" i="0" u="none" strike="noStrike" dirty="0">
                        <a:solidFill>
                          <a:srgbClr val="000000"/>
                        </a:solidFill>
                        <a:effectLst/>
                        <a:latin typeface="Calibri"/>
                      </a:endParaRPr>
                    </a:p>
                  </a:txBody>
                  <a:tcPr marL="9525" marR="9525" marT="9525" marB="0" anchor="b"/>
                </a:tc>
                <a:tc hMerge="1">
                  <a:txBody>
                    <a:bodyPr/>
                    <a:lstStyle/>
                    <a:p>
                      <a:pPr algn="l" fontAlgn="b"/>
                      <a:endParaRPr lang="en-US" sz="1800" b="0" i="0" u="none" strike="noStrike" dirty="0">
                        <a:solidFill>
                          <a:srgbClr val="000000"/>
                        </a:solidFill>
                        <a:effectLst/>
                        <a:latin typeface="Calibri"/>
                      </a:endParaRPr>
                    </a:p>
                  </a:txBody>
                  <a:tcPr marL="9525" marR="9525" marT="9525" marB="0" anchor="b"/>
                </a:tc>
                <a:tc hMerge="1">
                  <a:txBody>
                    <a:bodyPr/>
                    <a:lstStyle/>
                    <a:p>
                      <a:pPr algn="l" fontAlgn="b"/>
                      <a:endParaRPr lang="en-US" sz="1800" b="0" i="0" u="none" strike="noStrike" dirty="0">
                        <a:solidFill>
                          <a:srgbClr val="000000"/>
                        </a:solidFill>
                        <a:effectLst/>
                        <a:latin typeface="Calibri"/>
                      </a:endParaRPr>
                    </a:p>
                  </a:txBody>
                  <a:tcPr marL="9525" marR="9525" marT="9525" marB="0" anchor="b"/>
                </a:tc>
                <a:tc hMerge="1">
                  <a:txBody>
                    <a:bodyPr/>
                    <a:lstStyle/>
                    <a:p>
                      <a:pPr algn="l" fontAlgn="b"/>
                      <a:endParaRPr lang="en-US" sz="18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33049141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9000"/>
            <a:lum/>
          </a:blip>
          <a:srcRect/>
          <a:stretch>
            <a:fillRect l="1000" t="27000" r="-1000" b="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38400" y="152401"/>
            <a:ext cx="6400800" cy="1447799"/>
          </a:xfrm>
        </p:spPr>
        <p:txBody>
          <a:bodyPr>
            <a:normAutofit fontScale="90000"/>
          </a:bodyPr>
          <a:lstStyle/>
          <a:p>
            <a:r>
              <a:rPr lang="en-US" sz="3600" b="1" dirty="0" smtClean="0"/>
              <a:t>Thank You for Your Leadership, Contributions, and Participation! </a:t>
            </a:r>
            <a:endParaRPr lang="en-US" sz="3200" dirty="0"/>
          </a:p>
        </p:txBody>
      </p:sp>
      <p:sp>
        <p:nvSpPr>
          <p:cNvPr id="4" name="Content Placeholder 3"/>
          <p:cNvSpPr>
            <a:spLocks noGrp="1"/>
          </p:cNvSpPr>
          <p:nvPr>
            <p:ph type="subTitle" idx="1"/>
          </p:nvPr>
        </p:nvSpPr>
        <p:spPr>
          <a:xfrm>
            <a:off x="304800" y="1473200"/>
            <a:ext cx="8534400" cy="4775200"/>
          </a:xfrm>
        </p:spPr>
        <p:txBody>
          <a:bodyPr>
            <a:noAutofit/>
          </a:bodyPr>
          <a:lstStyle/>
          <a:p>
            <a:pPr algn="l">
              <a:spcBef>
                <a:spcPts val="0"/>
              </a:spcBef>
              <a:defRPr/>
            </a:pPr>
            <a:endParaRPr lang="en-US" sz="2000" dirty="0">
              <a:solidFill>
                <a:schemeClr val="tx1"/>
              </a:solidFill>
              <a:latin typeface="+mj-lt"/>
            </a:endParaRPr>
          </a:p>
        </p:txBody>
      </p:sp>
      <p:pic>
        <p:nvPicPr>
          <p:cNvPr id="6" name="Picture 2" descr="C:\Users\sdeng\Pictures\CEAL New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52400"/>
            <a:ext cx="2133600" cy="132080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Table 2"/>
          <p:cNvGraphicFramePr>
            <a:graphicFrameLocks noGrp="1"/>
          </p:cNvGraphicFramePr>
          <p:nvPr>
            <p:extLst>
              <p:ext uri="{D42A27DB-BD31-4B8C-83A1-F6EECF244321}">
                <p14:modId xmlns:p14="http://schemas.microsoft.com/office/powerpoint/2010/main" val="385413213"/>
              </p:ext>
            </p:extLst>
          </p:nvPr>
        </p:nvGraphicFramePr>
        <p:xfrm>
          <a:off x="304800" y="1473203"/>
          <a:ext cx="8534400" cy="4851397"/>
        </p:xfrm>
        <a:graphic>
          <a:graphicData uri="http://schemas.openxmlformats.org/drawingml/2006/table">
            <a:tbl>
              <a:tblPr>
                <a:tableStyleId>{5C22544A-7EE6-4342-B048-85BDC9FD1C3A}</a:tableStyleId>
              </a:tblPr>
              <a:tblGrid>
                <a:gridCol w="2133600"/>
                <a:gridCol w="1524000"/>
                <a:gridCol w="1371600"/>
                <a:gridCol w="1524000"/>
                <a:gridCol w="1981200"/>
              </a:tblGrid>
              <a:tr h="635683">
                <a:tc>
                  <a:txBody>
                    <a:bodyPr/>
                    <a:lstStyle/>
                    <a:p>
                      <a:pPr algn="ctr" fontAlgn="b"/>
                      <a:r>
                        <a:rPr lang="en-US" sz="1800" b="1" u="none" strike="noStrike" dirty="0">
                          <a:effectLst/>
                        </a:rPr>
                        <a:t>LC-CEAL Internship</a:t>
                      </a:r>
                      <a:endParaRPr lang="en-US" sz="1800" b="1" i="0" u="none" strike="noStrike" dirty="0">
                        <a:solidFill>
                          <a:srgbClr val="000000"/>
                        </a:solidFill>
                        <a:effectLst/>
                        <a:latin typeface="Calibri"/>
                      </a:endParaRPr>
                    </a:p>
                  </a:txBody>
                  <a:tcPr marL="9525" marR="9525" marT="9525" marB="0"/>
                </a:tc>
                <a:tc>
                  <a:txBody>
                    <a:bodyPr/>
                    <a:lstStyle/>
                    <a:p>
                      <a:pPr algn="ctr" fontAlgn="b"/>
                      <a:r>
                        <a:rPr lang="en-US" sz="1800" b="1" u="none" strike="noStrike" dirty="0" smtClean="0">
                          <a:effectLst/>
                        </a:rPr>
                        <a:t>Japanese </a:t>
                      </a:r>
                      <a:r>
                        <a:rPr lang="en-US" sz="1800" b="1" u="none" strike="noStrike" dirty="0">
                          <a:effectLst/>
                        </a:rPr>
                        <a:t>Romanization</a:t>
                      </a:r>
                      <a:endParaRPr lang="en-US" sz="1800" b="1" i="0" u="none" strike="noStrike" dirty="0">
                        <a:solidFill>
                          <a:srgbClr val="000000"/>
                        </a:solidFill>
                        <a:effectLst/>
                        <a:latin typeface="Calibri"/>
                      </a:endParaRPr>
                    </a:p>
                  </a:txBody>
                  <a:tcPr marL="9525" marR="9525" marT="9525" marB="0"/>
                </a:tc>
                <a:tc>
                  <a:txBody>
                    <a:bodyPr/>
                    <a:lstStyle/>
                    <a:p>
                      <a:pPr algn="ctr" fontAlgn="b"/>
                      <a:r>
                        <a:rPr lang="en-US" sz="1800" b="1" u="none" strike="noStrike" dirty="0" smtClean="0">
                          <a:effectLst/>
                        </a:rPr>
                        <a:t>Chinese Romanization</a:t>
                      </a:r>
                      <a:endParaRPr lang="en-US" sz="1800" b="1" i="0" u="none" strike="noStrike" dirty="0">
                        <a:solidFill>
                          <a:srgbClr val="000000"/>
                        </a:solidFill>
                        <a:effectLst/>
                        <a:latin typeface="Calibri"/>
                      </a:endParaRPr>
                    </a:p>
                  </a:txBody>
                  <a:tcPr marL="9525" marR="9525" marT="9525" marB="0"/>
                </a:tc>
                <a:tc>
                  <a:txBody>
                    <a:bodyPr/>
                    <a:lstStyle/>
                    <a:p>
                      <a:pPr algn="ctr" fontAlgn="b"/>
                      <a:r>
                        <a:rPr lang="en-US" sz="1800" b="1" u="none" strike="noStrike" dirty="0">
                          <a:effectLst/>
                        </a:rPr>
                        <a:t>ER Metadata Standards</a:t>
                      </a:r>
                      <a:endParaRPr lang="en-US" sz="1800" b="1" i="0" u="none" strike="noStrike" dirty="0">
                        <a:solidFill>
                          <a:srgbClr val="000000"/>
                        </a:solidFill>
                        <a:effectLst/>
                        <a:latin typeface="Calibri"/>
                      </a:endParaRPr>
                    </a:p>
                  </a:txBody>
                  <a:tcPr marL="9525" marR="9525" marT="9525" marB="0"/>
                </a:tc>
                <a:tc>
                  <a:txBody>
                    <a:bodyPr/>
                    <a:lstStyle/>
                    <a:p>
                      <a:pPr algn="ctr" fontAlgn="b"/>
                      <a:r>
                        <a:rPr lang="en-US" sz="1800" b="1" u="none" strike="noStrike" dirty="0">
                          <a:effectLst/>
                        </a:rPr>
                        <a:t>Webinar Trainings</a:t>
                      </a:r>
                      <a:endParaRPr lang="en-US" sz="1800" b="1" i="0" u="none" strike="noStrike" dirty="0">
                        <a:solidFill>
                          <a:srgbClr val="000000"/>
                        </a:solidFill>
                        <a:effectLst/>
                        <a:latin typeface="Calibri"/>
                      </a:endParaRPr>
                    </a:p>
                  </a:txBody>
                  <a:tcPr marL="9525" marR="9525" marT="9525" marB="0"/>
                </a:tc>
              </a:tr>
              <a:tr h="566257">
                <a:tc>
                  <a:txBody>
                    <a:bodyPr/>
                    <a:lstStyle/>
                    <a:p>
                      <a:pPr algn="l" fontAlgn="b"/>
                      <a:r>
                        <a:rPr lang="en-US" sz="1600" u="none" strike="noStrike" dirty="0">
                          <a:effectLst/>
                        </a:rPr>
                        <a:t>Yue Shu </a:t>
                      </a:r>
                      <a:endParaRPr lang="en-US" sz="1600" u="none" strike="noStrike" dirty="0" smtClean="0">
                        <a:effectLst/>
                      </a:endParaRPr>
                    </a:p>
                    <a:p>
                      <a:pPr algn="l" fontAlgn="b"/>
                      <a:r>
                        <a:rPr lang="en-US" sz="1600" u="none" strike="noStrike" dirty="0" smtClean="0">
                          <a:effectLst/>
                        </a:rPr>
                        <a:t>(</a:t>
                      </a:r>
                      <a:r>
                        <a:rPr lang="en-US" sz="1600" u="none" strike="noStrike" dirty="0">
                          <a:effectLst/>
                        </a:rPr>
                        <a:t>Chair)</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Keiko Suzuki </a:t>
                      </a:r>
                      <a:endParaRPr lang="en-US" sz="1600" u="none" strike="noStrike" dirty="0" smtClean="0">
                        <a:effectLst/>
                      </a:endParaRPr>
                    </a:p>
                    <a:p>
                      <a:pPr algn="l" fontAlgn="b"/>
                      <a:r>
                        <a:rPr lang="en-US" sz="1600" u="none" strike="noStrike" dirty="0" smtClean="0">
                          <a:effectLst/>
                        </a:rPr>
                        <a:t>(</a:t>
                      </a:r>
                      <a:r>
                        <a:rPr lang="en-US" sz="1600" u="none" strike="noStrike" dirty="0">
                          <a:effectLst/>
                        </a:rPr>
                        <a:t>TF Chair)</a:t>
                      </a:r>
                      <a:endParaRPr lang="en-US" sz="1600" b="0" i="0" u="none" strike="noStrike" dirty="0">
                        <a:solidFill>
                          <a:srgbClr val="000000"/>
                        </a:solidFill>
                        <a:effectLst/>
                        <a:latin typeface="Calibri"/>
                      </a:endParaRPr>
                    </a:p>
                  </a:txBody>
                  <a:tcPr marL="9525" marR="9525" marT="9525" marB="0"/>
                </a:tc>
                <a:tc>
                  <a:txBody>
                    <a:bodyPr/>
                    <a:lstStyle/>
                    <a:p>
                      <a:pPr algn="l" rtl="0" fontAlgn="ctr"/>
                      <a:r>
                        <a:rPr lang="en-US" sz="1600" u="none" strike="noStrike" dirty="0">
                          <a:effectLst/>
                        </a:rPr>
                        <a:t>Shi </a:t>
                      </a:r>
                      <a:r>
                        <a:rPr lang="en-US" sz="1600" u="none" strike="noStrike" dirty="0" smtClean="0">
                          <a:effectLst/>
                        </a:rPr>
                        <a:t>Deng</a:t>
                      </a:r>
                    </a:p>
                    <a:p>
                      <a:pPr algn="l" rtl="0" fontAlgn="ctr"/>
                      <a:r>
                        <a:rPr lang="en-US" sz="1600" u="none" strike="noStrike" dirty="0" smtClean="0">
                          <a:effectLst/>
                        </a:rPr>
                        <a:t>(</a:t>
                      </a:r>
                      <a:r>
                        <a:rPr lang="en-US" sz="1600" u="none" strike="noStrike" dirty="0">
                          <a:effectLst/>
                        </a:rPr>
                        <a:t>Chair)</a:t>
                      </a:r>
                      <a:endParaRPr lang="en-US" sz="1600" b="1" i="0" u="none" strike="noStrike" dirty="0">
                        <a:solidFill>
                          <a:srgbClr val="000000"/>
                        </a:solidFill>
                        <a:effectLst/>
                        <a:latin typeface="Calibri"/>
                      </a:endParaRPr>
                    </a:p>
                  </a:txBody>
                  <a:tcPr marL="9525" marR="9525" marT="9525" marB="0"/>
                </a:tc>
                <a:tc>
                  <a:txBody>
                    <a:bodyPr/>
                    <a:lstStyle/>
                    <a:p>
                      <a:pPr algn="l" rtl="0" fontAlgn="ctr"/>
                      <a:r>
                        <a:rPr lang="en-US" sz="1600" u="none" strike="noStrike" dirty="0">
                          <a:effectLst/>
                        </a:rPr>
                        <a:t>Bie-Hwa Ma </a:t>
                      </a:r>
                      <a:endParaRPr lang="en-US" sz="1600" u="none" strike="noStrike" dirty="0" smtClean="0">
                        <a:effectLst/>
                      </a:endParaRPr>
                    </a:p>
                    <a:p>
                      <a:pPr algn="l" rtl="0" fontAlgn="ctr"/>
                      <a:r>
                        <a:rPr lang="en-US" sz="1600" u="none" strike="noStrike" dirty="0" smtClean="0">
                          <a:effectLst/>
                        </a:rPr>
                        <a:t>(</a:t>
                      </a:r>
                      <a:r>
                        <a:rPr lang="en-US" sz="1600" u="none" strike="noStrike" dirty="0">
                          <a:effectLst/>
                        </a:rPr>
                        <a:t>Co-Chair)</a:t>
                      </a:r>
                      <a:endParaRPr lang="en-US" sz="1600" b="1"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Shi Deng (Coordinator)</a:t>
                      </a:r>
                      <a:endParaRPr lang="en-US" sz="1600" b="0" i="0" u="none" strike="noStrike">
                        <a:solidFill>
                          <a:srgbClr val="000000"/>
                        </a:solidFill>
                        <a:effectLst/>
                        <a:latin typeface="Calibri"/>
                      </a:endParaRPr>
                    </a:p>
                  </a:txBody>
                  <a:tcPr marL="9525" marR="9525" marT="9525" marB="0"/>
                </a:tc>
              </a:tr>
              <a:tr h="566257">
                <a:tc>
                  <a:txBody>
                    <a:bodyPr/>
                    <a:lstStyle/>
                    <a:p>
                      <a:pPr algn="l" fontAlgn="b"/>
                      <a:r>
                        <a:rPr lang="en-US" sz="1600" u="none" strike="noStrike" dirty="0">
                          <a:effectLst/>
                        </a:rPr>
                        <a:t>Erica Chang</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Yoko Kudo </a:t>
                      </a:r>
                      <a:endParaRPr lang="en-US" sz="1600" u="none" strike="noStrike" dirty="0" smtClean="0">
                        <a:effectLst/>
                      </a:endParaRPr>
                    </a:p>
                    <a:p>
                      <a:pPr algn="l" fontAlgn="b"/>
                      <a:r>
                        <a:rPr lang="en-US" sz="1600" u="none" strike="noStrike" dirty="0" smtClean="0">
                          <a:effectLst/>
                        </a:rPr>
                        <a:t>(</a:t>
                      </a:r>
                      <a:r>
                        <a:rPr lang="en-US" sz="1600" u="none" strike="noStrike" dirty="0">
                          <a:effectLst/>
                        </a:rPr>
                        <a:t>WG Chair</a:t>
                      </a:r>
                      <a:r>
                        <a:rPr lang="en-US" sz="1600" u="none" strike="noStrike" dirty="0" smtClean="0">
                          <a:effectLst/>
                        </a:rPr>
                        <a:t>) </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Vickie Doll</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Chengzhi Wang </a:t>
                      </a:r>
                      <a:endParaRPr lang="en-US" sz="1600" u="none" strike="noStrike" dirty="0" smtClean="0">
                        <a:effectLst/>
                      </a:endParaRPr>
                    </a:p>
                    <a:p>
                      <a:pPr algn="l" fontAlgn="b"/>
                      <a:r>
                        <a:rPr lang="en-US" sz="1600" u="none" strike="noStrike" dirty="0" smtClean="0">
                          <a:effectLst/>
                        </a:rPr>
                        <a:t>(</a:t>
                      </a:r>
                      <a:r>
                        <a:rPr lang="en-US" sz="1600" u="none" strike="noStrike" dirty="0">
                          <a:effectLst/>
                        </a:rPr>
                        <a:t>Co-Chair)</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Hideyuki </a:t>
                      </a:r>
                      <a:r>
                        <a:rPr lang="en-US" sz="1600" u="none" strike="noStrike" dirty="0" smtClean="0">
                          <a:effectLst/>
                        </a:rPr>
                        <a:t>Morimoto </a:t>
                      </a:r>
                    </a:p>
                    <a:p>
                      <a:pPr algn="l" fontAlgn="b"/>
                      <a:r>
                        <a:rPr lang="en-US" sz="1600" u="none" strike="noStrike" dirty="0" smtClean="0">
                          <a:effectLst/>
                        </a:rPr>
                        <a:t>(Trainer)</a:t>
                      </a:r>
                      <a:endParaRPr lang="en-US" sz="1600" b="0" i="0" u="none" strike="noStrike" dirty="0">
                        <a:solidFill>
                          <a:srgbClr val="000000"/>
                        </a:solidFill>
                        <a:effectLst/>
                        <a:latin typeface="Calibri"/>
                      </a:endParaRPr>
                    </a:p>
                  </a:txBody>
                  <a:tcPr marL="9525" marR="9525" marT="9525" marB="0"/>
                </a:tc>
              </a:tr>
              <a:tr h="288552">
                <a:tc>
                  <a:txBody>
                    <a:bodyPr/>
                    <a:lstStyle/>
                    <a:p>
                      <a:pPr algn="l" fontAlgn="b"/>
                      <a:r>
                        <a:rPr lang="en-US" sz="1600" u="none" strike="noStrike">
                          <a:effectLst/>
                        </a:rPr>
                        <a:t>Yoko Kudo</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Rob Britt</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Sarah Elman</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a:effectLst/>
                        </a:rPr>
                        <a:t>Erica Chang</a:t>
                      </a:r>
                      <a:endParaRPr lang="en-US" sz="1600" b="0" i="0" u="none" strike="noStrike">
                        <a:solidFill>
                          <a:srgbClr val="3D443E"/>
                        </a:solidFill>
                        <a:effectLst/>
                        <a:latin typeface="Arial"/>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Jessalyn </a:t>
                      </a:r>
                      <a:r>
                        <a:rPr lang="en-US" sz="1600" u="none" strike="noStrike" dirty="0" smtClean="0">
                          <a:effectLst/>
                        </a:rPr>
                        <a:t>Zoom (Trainer)</a:t>
                      </a:r>
                      <a:endParaRPr lang="en-US" sz="1600" b="0" i="0" u="none" strike="noStrike" dirty="0">
                        <a:solidFill>
                          <a:srgbClr val="000000"/>
                        </a:solidFill>
                        <a:effectLst/>
                        <a:latin typeface="Calibri"/>
                      </a:endParaRPr>
                    </a:p>
                  </a:txBody>
                  <a:tcPr marL="9525" marR="9525" marT="9525" marB="0"/>
                </a:tc>
              </a:tr>
              <a:tr h="288552">
                <a:tc>
                  <a:txBody>
                    <a:bodyPr/>
                    <a:lstStyle/>
                    <a:p>
                      <a:pPr algn="l" fontAlgn="b"/>
                      <a:r>
                        <a:rPr lang="en-US" sz="1600" u="none" strike="noStrike">
                          <a:effectLst/>
                        </a:rPr>
                        <a:t>EunHee Nah</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Mieko Mazza</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T.J. Kao</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a:effectLst/>
                        </a:rPr>
                        <a:t>Charlene Chou</a:t>
                      </a:r>
                      <a:endParaRPr lang="en-US" sz="1600" b="0" i="0" u="none" strike="noStrike">
                        <a:solidFill>
                          <a:srgbClr val="3D443E"/>
                        </a:solidFill>
                        <a:effectLst/>
                        <a:latin typeface="Arial"/>
                      </a:endParaRPr>
                    </a:p>
                  </a:txBody>
                  <a:tcPr marL="9525" marR="9525" marT="9525" marB="0"/>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600" u="none" strike="noStrike" dirty="0">
                          <a:effectLst/>
                        </a:rPr>
                        <a:t>Haihui </a:t>
                      </a:r>
                      <a:r>
                        <a:rPr lang="en-US" sz="1600" u="none" strike="noStrike" dirty="0" smtClean="0">
                          <a:effectLst/>
                        </a:rPr>
                        <a:t>Zhang (Trainer)</a:t>
                      </a:r>
                      <a:endParaRPr lang="en-US" sz="1600" b="0" i="0" u="none" strike="noStrike" dirty="0">
                        <a:solidFill>
                          <a:srgbClr val="000000"/>
                        </a:solidFill>
                        <a:effectLst/>
                        <a:latin typeface="Calibri"/>
                      </a:endParaRPr>
                    </a:p>
                  </a:txBody>
                  <a:tcPr marL="9525" marR="9525" marT="9525" marB="0"/>
                </a:tc>
              </a:tr>
              <a:tr h="288552">
                <a:tc>
                  <a:txBody>
                    <a:bodyPr/>
                    <a:lstStyle/>
                    <a:p>
                      <a:pPr algn="l" fontAlgn="b"/>
                      <a:r>
                        <a:rPr lang="en-US" sz="1600" u="none" strike="noStrike">
                          <a:effectLst/>
                        </a:rPr>
                        <a:t> </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Hikaru Nakano</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Dongyun Ni</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Shi Deng</a:t>
                      </a:r>
                      <a:endParaRPr lang="en-US" sz="1600" b="0" i="0" u="none" strike="noStrike">
                        <a:solidFill>
                          <a:srgbClr val="3D443E"/>
                        </a:solidFill>
                        <a:effectLst/>
                        <a:latin typeface="Arial"/>
                      </a:endParaRPr>
                    </a:p>
                  </a:txBody>
                  <a:tcPr marL="9525" marR="9525" marT="9525" marB="0"/>
                </a:tc>
                <a:tc>
                  <a:txBody>
                    <a:bodyPr/>
                    <a:lstStyle/>
                    <a:p>
                      <a:pPr algn="l" fontAlgn="b"/>
                      <a:r>
                        <a:rPr lang="en-US" sz="1600" u="none" strike="noStrike">
                          <a:effectLst/>
                        </a:rPr>
                        <a:t>Shuwen Cao</a:t>
                      </a:r>
                      <a:endParaRPr lang="en-US" sz="1600" b="0" i="0" u="none" strike="noStrike">
                        <a:solidFill>
                          <a:srgbClr val="000000"/>
                        </a:solidFill>
                        <a:effectLst/>
                        <a:latin typeface="Calibri"/>
                      </a:endParaRPr>
                    </a:p>
                  </a:txBody>
                  <a:tcPr marL="9525" marR="9525" marT="9525" marB="0"/>
                </a:tc>
              </a:tr>
              <a:tr h="374609">
                <a:tc>
                  <a:txBody>
                    <a:bodyPr/>
                    <a:lstStyle/>
                    <a:p>
                      <a:pPr algn="l" fontAlgn="b"/>
                      <a:r>
                        <a:rPr lang="en-US" sz="1800" b="1" u="none" strike="noStrike" dirty="0">
                          <a:effectLst/>
                        </a:rPr>
                        <a:t>CTP </a:t>
                      </a:r>
                      <a:r>
                        <a:rPr lang="en-US" sz="1800" b="1" u="none" strike="noStrike" dirty="0" smtClean="0">
                          <a:effectLst/>
                        </a:rPr>
                        <a:t>Website </a:t>
                      </a:r>
                      <a:r>
                        <a:rPr lang="en-US" sz="1800" b="1" u="none" strike="noStrike" dirty="0">
                          <a:effectLst/>
                        </a:rPr>
                        <a:t>Redesign</a:t>
                      </a:r>
                      <a:endParaRPr lang="en-US" sz="1800" b="1"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Chiaki Sakai (WG)</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Ming-sun Poon</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Miree Ku</a:t>
                      </a:r>
                      <a:endParaRPr lang="en-US" sz="1600" b="0" i="0" u="none" strike="noStrike">
                        <a:solidFill>
                          <a:srgbClr val="3D443E"/>
                        </a:solidFill>
                        <a:effectLst/>
                        <a:latin typeface="Arial"/>
                      </a:endParaRPr>
                    </a:p>
                  </a:txBody>
                  <a:tcPr marL="9525" marR="9525" marT="9525" marB="0"/>
                </a:tc>
                <a:tc>
                  <a:txBody>
                    <a:bodyPr/>
                    <a:lstStyle/>
                    <a:p>
                      <a:pPr algn="l" fontAlgn="b"/>
                      <a:r>
                        <a:rPr lang="en-US" sz="1600" u="none" strike="noStrike">
                          <a:effectLst/>
                        </a:rPr>
                        <a:t>Sarah Elman</a:t>
                      </a:r>
                      <a:endParaRPr lang="en-US" sz="1600" b="0" i="0" u="none" strike="noStrike">
                        <a:solidFill>
                          <a:srgbClr val="000000"/>
                        </a:solidFill>
                        <a:effectLst/>
                        <a:latin typeface="Calibri"/>
                      </a:endParaRPr>
                    </a:p>
                  </a:txBody>
                  <a:tcPr marL="9525" marR="9525" marT="9525" marB="0"/>
                </a:tc>
              </a:tr>
              <a:tr h="347131">
                <a:tc>
                  <a:txBody>
                    <a:bodyPr/>
                    <a:lstStyle/>
                    <a:p>
                      <a:pPr algn="l" fontAlgn="b"/>
                      <a:r>
                        <a:rPr lang="en-US" sz="1600" u="none" strike="noStrike" dirty="0">
                          <a:effectLst/>
                        </a:rPr>
                        <a:t>Yoko Kudo (Leader)</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 </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Jia Xu</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Connie Lam</a:t>
                      </a:r>
                      <a:endParaRPr lang="en-US" sz="1600" b="0" i="0" u="none" strike="noStrike" dirty="0">
                        <a:solidFill>
                          <a:srgbClr val="3D443E"/>
                        </a:solidFill>
                        <a:effectLst/>
                        <a:latin typeface="Arial"/>
                      </a:endParaRPr>
                    </a:p>
                  </a:txBody>
                  <a:tcPr marL="9525" marR="9525" marT="9525" marB="0"/>
                </a:tc>
                <a:tc>
                  <a:txBody>
                    <a:bodyPr/>
                    <a:lstStyle/>
                    <a:p>
                      <a:pPr algn="l" fontAlgn="b"/>
                      <a:r>
                        <a:rPr lang="en-US" sz="1600" u="none" strike="noStrike">
                          <a:effectLst/>
                        </a:rPr>
                        <a:t>Shuyong Jiang</a:t>
                      </a:r>
                      <a:endParaRPr lang="en-US" sz="1600" b="0" i="0" u="none" strike="noStrike">
                        <a:solidFill>
                          <a:srgbClr val="000000"/>
                        </a:solidFill>
                        <a:effectLst/>
                        <a:latin typeface="Calibri"/>
                      </a:endParaRPr>
                    </a:p>
                  </a:txBody>
                  <a:tcPr marL="9525" marR="9525" marT="9525" marB="0"/>
                </a:tc>
              </a:tr>
              <a:tr h="347131">
                <a:tc>
                  <a:txBody>
                    <a:bodyPr/>
                    <a:lstStyle/>
                    <a:p>
                      <a:pPr algn="l" fontAlgn="b"/>
                      <a:r>
                        <a:rPr lang="en-US" sz="1600" u="none" strike="noStrike" dirty="0">
                          <a:effectLst/>
                        </a:rPr>
                        <a:t>Dongyun Ni (Webmaster)</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Susan Xue</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Mieko Mazza</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a:effectLst/>
                        </a:rPr>
                        <a:t>Sharon Domier</a:t>
                      </a:r>
                      <a:endParaRPr lang="en-US" sz="1600" b="0" i="0" u="none" strike="noStrike">
                        <a:solidFill>
                          <a:srgbClr val="000000"/>
                        </a:solidFill>
                        <a:effectLst/>
                        <a:latin typeface="Calibri"/>
                      </a:endParaRPr>
                    </a:p>
                  </a:txBody>
                  <a:tcPr marL="9525" marR="9525" marT="9525" marB="0"/>
                </a:tc>
              </a:tr>
              <a:tr h="347131">
                <a:tc>
                  <a:txBody>
                    <a:bodyPr/>
                    <a:lstStyle/>
                    <a:p>
                      <a:pPr algn="l" fontAlgn="b"/>
                      <a:r>
                        <a:rPr lang="en-US" sz="1600" u="none" strike="noStrike">
                          <a:effectLst/>
                        </a:rPr>
                        <a:t>Yue Shu (Webmaster)</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err="1">
                          <a:effectLst/>
                        </a:rPr>
                        <a:t>Haruko</a:t>
                      </a:r>
                      <a:r>
                        <a:rPr lang="en-US" sz="1600" u="none" strike="noStrike" dirty="0">
                          <a:effectLst/>
                        </a:rPr>
                        <a:t> Nakamura</a:t>
                      </a:r>
                      <a:endParaRPr lang="en-US" sz="1600" b="0" i="0" u="none" strike="noStrike" dirty="0">
                        <a:solidFill>
                          <a:srgbClr val="3D443E"/>
                        </a:solidFill>
                        <a:effectLst/>
                        <a:latin typeface="Arial"/>
                      </a:endParaRPr>
                    </a:p>
                  </a:txBody>
                  <a:tcPr marL="9525" marR="9525" marT="9525" marB="0"/>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tc>
              </a:tr>
              <a:tr h="347131">
                <a:tc>
                  <a:txBody>
                    <a:bodyPr/>
                    <a:lstStyle/>
                    <a:p>
                      <a:pPr algn="l" fontAlgn="b"/>
                      <a:r>
                        <a:rPr lang="en-US" sz="1600" u="none" strike="noStrike">
                          <a:effectLst/>
                        </a:rPr>
                        <a:t>Shi Deng</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a:effectLst/>
                        </a:rPr>
                        <a:t> </a:t>
                      </a:r>
                      <a:endParaRPr lang="en-US" sz="1600" b="0" i="0" u="none" strike="noStrike">
                        <a:solidFill>
                          <a:srgbClr val="000000"/>
                        </a:solidFill>
                        <a:effectLst/>
                        <a:latin typeface="Calibri"/>
                      </a:endParaRPr>
                    </a:p>
                  </a:txBody>
                  <a:tcPr marL="9525" marR="9525" marT="9525" marB="0"/>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tc>
                <a:tc>
                  <a:txBody>
                    <a:bodyPr/>
                    <a:lstStyle/>
                    <a:p>
                      <a:pPr algn="l" fontAlgn="b"/>
                      <a:r>
                        <a:rPr lang="en-US" sz="1600" u="none" strike="noStrike" dirty="0">
                          <a:effectLst/>
                        </a:rPr>
                        <a:t>Susan Xue</a:t>
                      </a:r>
                      <a:endParaRPr lang="en-US" sz="1600" b="0" i="0" u="none" strike="noStrike" dirty="0">
                        <a:solidFill>
                          <a:srgbClr val="3D443E"/>
                        </a:solidFill>
                        <a:effectLst/>
                        <a:latin typeface="Arial"/>
                      </a:endParaRPr>
                    </a:p>
                  </a:txBody>
                  <a:tcPr marL="9525" marR="9525" marT="9525" marB="0"/>
                </a:tc>
                <a:tc>
                  <a:txBody>
                    <a:bodyPr/>
                    <a:lstStyle/>
                    <a:p>
                      <a:pPr algn="l" fontAlgn="b"/>
                      <a:r>
                        <a:rPr lang="en-US" sz="1600" u="none" strike="noStrike" dirty="0">
                          <a:effectLst/>
                        </a:rPr>
                        <a:t> </a:t>
                      </a:r>
                      <a:endParaRPr lang="en-US" sz="1600" b="0" i="0" u="none" strike="noStrike" dirty="0">
                        <a:solidFill>
                          <a:srgbClr val="000000"/>
                        </a:solidFill>
                        <a:effectLst/>
                        <a:latin typeface="Calibri"/>
                      </a:endParaRPr>
                    </a:p>
                  </a:txBody>
                  <a:tcPr marL="9525" marR="9525" marT="9525" marB="0"/>
                </a:tc>
              </a:tr>
              <a:tr h="454411">
                <a:tc gridSpan="5">
                  <a:txBody>
                    <a:bodyPr/>
                    <a:lstStyle/>
                    <a:p>
                      <a:pPr algn="ctr" fontAlgn="b"/>
                      <a:r>
                        <a:rPr lang="en-US" sz="1900" b="1" i="0" u="none" strike="noStrike" dirty="0" smtClean="0">
                          <a:solidFill>
                            <a:srgbClr val="FF0000"/>
                          </a:solidFill>
                          <a:effectLst/>
                          <a:latin typeface="Calibri"/>
                        </a:rPr>
                        <a:t>Thank</a:t>
                      </a:r>
                      <a:r>
                        <a:rPr lang="en-US" sz="1900" b="1" i="0" u="none" strike="noStrike" baseline="0" dirty="0" smtClean="0">
                          <a:solidFill>
                            <a:srgbClr val="FF0000"/>
                          </a:solidFill>
                          <a:effectLst/>
                          <a:latin typeface="Calibri"/>
                        </a:rPr>
                        <a:t> You to CEAL Members and CEAL EB Members for Participation and Support!</a:t>
                      </a:r>
                      <a:endParaRPr lang="en-US" sz="1900" b="1" i="0" u="none" strike="noStrike" dirty="0">
                        <a:solidFill>
                          <a:srgbClr val="FF0000"/>
                        </a:solidFill>
                        <a:effectLst/>
                        <a:latin typeface="Calibri"/>
                      </a:endParaRPr>
                    </a:p>
                  </a:txBody>
                  <a:tcPr marL="9525" marR="9525" marT="9525" marB="0" anchor="ctr"/>
                </a:tc>
                <a:tc hMerge="1">
                  <a:txBody>
                    <a:bodyPr/>
                    <a:lstStyle/>
                    <a:p>
                      <a:pPr algn="l" fontAlgn="b"/>
                      <a:endParaRPr lang="en-US" sz="1600" b="0" i="0" u="none" strike="noStrike" dirty="0">
                        <a:solidFill>
                          <a:srgbClr val="000000"/>
                        </a:solidFill>
                        <a:effectLst/>
                        <a:latin typeface="Calibri"/>
                      </a:endParaRPr>
                    </a:p>
                  </a:txBody>
                  <a:tcPr marL="9525" marR="9525" marT="9525" marB="0"/>
                </a:tc>
                <a:tc hMerge="1">
                  <a:txBody>
                    <a:bodyPr/>
                    <a:lstStyle/>
                    <a:p>
                      <a:pPr algn="l" fontAlgn="b"/>
                      <a:endParaRPr lang="en-US" sz="1600" b="0" i="0" u="none" strike="noStrike" dirty="0">
                        <a:solidFill>
                          <a:srgbClr val="000000"/>
                        </a:solidFill>
                        <a:effectLst/>
                        <a:latin typeface="Calibri"/>
                      </a:endParaRPr>
                    </a:p>
                  </a:txBody>
                  <a:tcPr marL="9525" marR="9525" marT="9525" marB="0"/>
                </a:tc>
                <a:tc hMerge="1">
                  <a:txBody>
                    <a:bodyPr/>
                    <a:lstStyle/>
                    <a:p>
                      <a:pPr algn="l" fontAlgn="b"/>
                      <a:endParaRPr lang="en-US" sz="1600" b="0" i="0" u="none" strike="noStrike" dirty="0">
                        <a:solidFill>
                          <a:srgbClr val="3D443E"/>
                        </a:solidFill>
                        <a:effectLst/>
                        <a:latin typeface="Arial"/>
                      </a:endParaRPr>
                    </a:p>
                  </a:txBody>
                  <a:tcPr marL="9525" marR="9525" marT="9525" marB="0"/>
                </a:tc>
                <a:tc hMerge="1">
                  <a:txBody>
                    <a:bodyPr/>
                    <a:lstStyle/>
                    <a:p>
                      <a:pPr algn="l" fontAlgn="b"/>
                      <a:endParaRPr lang="en-US" sz="1600" b="0" i="0" u="none" strike="noStrike" dirty="0">
                        <a:solidFill>
                          <a:srgbClr val="000000"/>
                        </a:solidFill>
                        <a:effectLst/>
                        <a:latin typeface="Calibri"/>
                      </a:endParaRPr>
                    </a:p>
                  </a:txBody>
                  <a:tcPr marL="9525" marR="9525" marT="9525" marB="0"/>
                </a:tc>
              </a:tr>
            </a:tbl>
          </a:graphicData>
        </a:graphic>
      </p:graphicFrame>
    </p:spTree>
    <p:extLst>
      <p:ext uri="{BB962C8B-B14F-4D97-AF65-F5344CB8AC3E}">
        <p14:creationId xmlns:p14="http://schemas.microsoft.com/office/powerpoint/2010/main" val="6999190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1025</TotalTime>
  <Words>1139</Words>
  <Application>Microsoft Office PowerPoint</Application>
  <PresentationFormat>On-screen Show (4:3)</PresentationFormat>
  <Paragraphs>204</Paragraphs>
  <Slides>8</Slides>
  <Notes>4</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RDA Implementation Current Status and Known Issues  CEAL CTP 2014 Program</vt:lpstr>
      <vt:lpstr>“Extinction or Evolution”   Be Innovative and Proactive CEAL CTP 2011-2014 Final Report</vt:lpstr>
      <vt:lpstr>CTP 2011-2014 Work Plan: Collaborating with other Committees</vt:lpstr>
      <vt:lpstr>CTP 2011-2014 Work Plan: Providing Trainings</vt:lpstr>
      <vt:lpstr>CTP 2011-2014 Work Plan:  Working on Projects</vt:lpstr>
      <vt:lpstr>CTP 2011-2014 Work Plan:  Working on Projects (cont.)</vt:lpstr>
      <vt:lpstr>Thank You for Your Leadership, Contributions, and Participation! </vt:lpstr>
      <vt:lpstr>Thank You for Your Leadership, Contributions, and Participation!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RDA Implementation  3:30-4:45 PM , Thursday, March 21, 2013 (Manchester Ballroom A, Manchester Grand Hyatt, San Diego</dc:title>
  <dc:creator>sdeng</dc:creator>
  <cp:lastModifiedBy>sdeng</cp:lastModifiedBy>
  <cp:revision>44</cp:revision>
  <dcterms:created xsi:type="dcterms:W3CDTF">2013-03-13T22:10:23Z</dcterms:created>
  <dcterms:modified xsi:type="dcterms:W3CDTF">2014-03-17T15:21:24Z</dcterms:modified>
</cp:coreProperties>
</file>